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12"/>
  </p:notesMasterIdLst>
  <p:handoutMasterIdLst>
    <p:handoutMasterId r:id="rId13"/>
  </p:handoutMasterIdLst>
  <p:sldIdLst>
    <p:sldId id="256" r:id="rId2"/>
    <p:sldId id="257" r:id="rId3"/>
    <p:sldId id="272" r:id="rId4"/>
    <p:sldId id="259" r:id="rId5"/>
    <p:sldId id="260" r:id="rId6"/>
    <p:sldId id="271" r:id="rId7"/>
    <p:sldId id="266" r:id="rId8"/>
    <p:sldId id="267" r:id="rId9"/>
    <p:sldId id="268" r:id="rId10"/>
    <p:sldId id="265" r:id="rId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0">
          <p15:clr>
            <a:srgbClr val="A4A3A4"/>
          </p15:clr>
        </p15:guide>
        <p15:guide id="2" pos="426">
          <p15:clr>
            <a:srgbClr val="A4A3A4"/>
          </p15:clr>
        </p15:guide>
        <p15:guide id="3" pos="5538">
          <p15:clr>
            <a:srgbClr val="A4A3A4"/>
          </p15:clr>
        </p15:guide>
        <p15:guide id="4" pos="35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08E"/>
    <a:srgbClr val="0F7674"/>
    <a:srgbClr val="094F7C"/>
    <a:srgbClr val="351263"/>
    <a:srgbClr val="469816"/>
    <a:srgbClr val="DBA51C"/>
    <a:srgbClr val="DB520D"/>
    <a:srgbClr val="760053"/>
    <a:srgbClr val="B10020"/>
    <a:srgbClr val="C1002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44" autoAdjust="0"/>
    <p:restoredTop sz="67746"/>
  </p:normalViewPr>
  <p:slideViewPr>
    <p:cSldViewPr snapToGrid="0" snapToObjects="1">
      <p:cViewPr>
        <p:scale>
          <a:sx n="110" d="100"/>
          <a:sy n="110" d="100"/>
        </p:scale>
        <p:origin x="1832" y="144"/>
      </p:cViewPr>
      <p:guideLst>
        <p:guide orient="horz" pos="170"/>
        <p:guide pos="426"/>
        <p:guide pos="5538"/>
        <p:guide pos="356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42174E-94A8-894B-B55B-E3D1B123F7BC}" type="datetimeFigureOut">
              <a:rPr lang="en-US" smtClean="0"/>
              <a:t>11/17/23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E4EBF85-1479-E349-9262-1B6F0600CA24}" type="slidenum">
              <a:rPr lang="en-US" smtClean="0"/>
              <a:t>‹#›</a:t>
            </a:fld>
            <a:endParaRPr lang="en-US"/>
          </a:p>
        </p:txBody>
      </p:sp>
    </p:spTree>
    <p:extLst>
      <p:ext uri="{BB962C8B-B14F-4D97-AF65-F5344CB8AC3E}">
        <p14:creationId xmlns:p14="http://schemas.microsoft.com/office/powerpoint/2010/main" val="30354553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FC2B82-52D7-564A-9414-F61912D3DADE}" type="datetimeFigureOut">
              <a:rPr lang="en-US" smtClean="0"/>
              <a:t>11/17/23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0170D6-42E6-3B4C-BC2C-154007EECCF7}" type="slidenum">
              <a:rPr lang="en-US" smtClean="0"/>
              <a:t>‹#›</a:t>
            </a:fld>
            <a:endParaRPr lang="en-US"/>
          </a:p>
        </p:txBody>
      </p:sp>
    </p:spTree>
    <p:extLst>
      <p:ext uri="{BB962C8B-B14F-4D97-AF65-F5344CB8AC3E}">
        <p14:creationId xmlns:p14="http://schemas.microsoft.com/office/powerpoint/2010/main" val="398704944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Chase Robertson, and with guidance from Simon Urbanek, researched net load forecasting in solar-rich South Australia for Tesla Asia Pacific.</a:t>
            </a:r>
          </a:p>
        </p:txBody>
      </p:sp>
      <p:sp>
        <p:nvSpPr>
          <p:cNvPr id="4" name="Slide Number Placeholder 3"/>
          <p:cNvSpPr>
            <a:spLocks noGrp="1"/>
          </p:cNvSpPr>
          <p:nvPr>
            <p:ph type="sldNum" sz="quarter" idx="5"/>
          </p:nvPr>
        </p:nvSpPr>
        <p:spPr/>
        <p:txBody>
          <a:bodyPr/>
          <a:lstStyle/>
          <a:p>
            <a:fld id="{960170D6-42E6-3B4C-BC2C-154007EECCF7}" type="slidenum">
              <a:rPr lang="en-US" smtClean="0"/>
              <a:t>1</a:t>
            </a:fld>
            <a:endParaRPr lang="en-US"/>
          </a:p>
        </p:txBody>
      </p:sp>
    </p:spTree>
    <p:extLst>
      <p:ext uri="{BB962C8B-B14F-4D97-AF65-F5344CB8AC3E}">
        <p14:creationId xmlns:p14="http://schemas.microsoft.com/office/powerpoint/2010/main" val="2848812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0170D6-42E6-3B4C-BC2C-154007EECCF7}" type="slidenum">
              <a:rPr lang="en-US" smtClean="0"/>
              <a:t>10</a:t>
            </a:fld>
            <a:endParaRPr lang="en-US"/>
          </a:p>
        </p:txBody>
      </p:sp>
    </p:spTree>
    <p:extLst>
      <p:ext uri="{BB962C8B-B14F-4D97-AF65-F5344CB8AC3E}">
        <p14:creationId xmlns:p14="http://schemas.microsoft.com/office/powerpoint/2010/main" val="2845536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NZ" sz="1800" b="0" i="0" u="none" strike="noStrike" dirty="0">
                <a:solidFill>
                  <a:srgbClr val="000000"/>
                </a:solidFill>
                <a:effectLst/>
                <a:latin typeface="Arial" panose="020B0604020202020204" pitchFamily="34" charset="0"/>
              </a:rPr>
              <a:t>Wind turbines, solar panels, high-capacity home batteries, oh my! Electricity markets are changing: distributed generation is on the rise.</a:t>
            </a:r>
            <a:endParaRPr lang="en-NZ" dirty="0">
              <a:effectLst/>
            </a:endParaRPr>
          </a:p>
          <a:p>
            <a:pPr rtl="0">
              <a:spcBef>
                <a:spcPts val="0"/>
              </a:spcBef>
              <a:spcAft>
                <a:spcPts val="0"/>
              </a:spcAft>
            </a:pPr>
            <a:br>
              <a:rPr lang="en-NZ" dirty="0"/>
            </a:br>
            <a:r>
              <a:rPr lang="en-NZ" sz="1800" b="0" i="0" u="none" strike="noStrike" dirty="0">
                <a:solidFill>
                  <a:srgbClr val="000000"/>
                </a:solidFill>
                <a:effectLst/>
                <a:latin typeface="Arial" panose="020B0604020202020204" pitchFamily="34" charset="0"/>
              </a:rPr>
              <a:t>Back in the good old days, consumers of electricity would only consume, so producers could forecast future demand based on patterns of past demand, and a bit of intuition about upcoming social conditions, and how those might affect demand. </a:t>
            </a:r>
            <a:endParaRPr lang="en-NZ" dirty="0">
              <a:effectLst/>
            </a:endParaRPr>
          </a:p>
          <a:p>
            <a:pPr rtl="0">
              <a:spcBef>
                <a:spcPts val="0"/>
              </a:spcBef>
              <a:spcAft>
                <a:spcPts val="0"/>
              </a:spcAft>
            </a:pPr>
            <a:br>
              <a:rPr lang="en-NZ" dirty="0"/>
            </a:br>
            <a:r>
              <a:rPr lang="en-NZ" sz="1800" b="0" i="0" u="none" strike="noStrike" dirty="0">
                <a:solidFill>
                  <a:srgbClr val="000000"/>
                </a:solidFill>
                <a:effectLst/>
                <a:latin typeface="Arial" panose="020B0604020202020204" pitchFamily="34" charset="0"/>
              </a:rPr>
              <a:t>Nowadays, consumers are also producers, especially when the sun is shining, and most especially in sunny areas like South Australia, where 40% of homes have rooftop solar systems! This complicates matters and makes weather a much more important factor in demand prediction.</a:t>
            </a:r>
            <a:endParaRPr lang="en-NZ" dirty="0">
              <a:effectLst/>
            </a:endParaRPr>
          </a:p>
          <a:p>
            <a:pPr rtl="0">
              <a:spcBef>
                <a:spcPts val="0"/>
              </a:spcBef>
              <a:spcAft>
                <a:spcPts val="0"/>
              </a:spcAft>
            </a:pPr>
            <a:br>
              <a:rPr lang="en-NZ" dirty="0"/>
            </a:br>
            <a:r>
              <a:rPr lang="en-NZ" sz="1800" b="0" i="0" u="none" strike="noStrike" dirty="0">
                <a:solidFill>
                  <a:srgbClr val="000000"/>
                </a:solidFill>
                <a:effectLst/>
                <a:latin typeface="Arial" panose="020B0604020202020204" pitchFamily="34" charset="0"/>
              </a:rPr>
              <a:t>So, we call the amount of electricity drawn from the GRID across a region “net load” and want to know how best to forecast this load over the next 24-48 hours under these new solar-rich conditions.</a:t>
            </a:r>
            <a:endParaRPr lang="en-NZ" dirty="0">
              <a:effectLst/>
            </a:endParaRPr>
          </a:p>
        </p:txBody>
      </p:sp>
      <p:sp>
        <p:nvSpPr>
          <p:cNvPr id="4" name="Slide Number Placeholder 3"/>
          <p:cNvSpPr>
            <a:spLocks noGrp="1"/>
          </p:cNvSpPr>
          <p:nvPr>
            <p:ph type="sldNum" sz="quarter" idx="5"/>
          </p:nvPr>
        </p:nvSpPr>
        <p:spPr/>
        <p:txBody>
          <a:bodyPr/>
          <a:lstStyle/>
          <a:p>
            <a:fld id="{960170D6-42E6-3B4C-BC2C-154007EECCF7}" type="slidenum">
              <a:rPr lang="en-US" smtClean="0"/>
              <a:t>2</a:t>
            </a:fld>
            <a:endParaRPr lang="en-US"/>
          </a:p>
        </p:txBody>
      </p:sp>
    </p:spTree>
    <p:extLst>
      <p:ext uri="{BB962C8B-B14F-4D97-AF65-F5344CB8AC3E}">
        <p14:creationId xmlns:p14="http://schemas.microsoft.com/office/powerpoint/2010/main" val="4137789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800" b="0" i="0" u="none" strike="noStrike" dirty="0">
                <a:solidFill>
                  <a:srgbClr val="000000"/>
                </a:solidFill>
                <a:effectLst/>
                <a:latin typeface="Arial" panose="020B0604020202020204" pitchFamily="34" charset="0"/>
              </a:rPr>
              <a:t>Let’s have a look at the average daily profiles for each year of our load data from New South Wales and South Australia. Of course, these averaged profiles paint a very rosy picture of reality. Any given individual day shows much greater variance in demand.</a:t>
            </a:r>
          </a:p>
          <a:p>
            <a:endParaRPr lang="en-NZ" sz="1800" b="0" i="0" u="none" strike="noStrike" dirty="0">
              <a:solidFill>
                <a:srgbClr val="000000"/>
              </a:solidFill>
              <a:effectLst/>
              <a:latin typeface="Arial" panose="020B0604020202020204" pitchFamily="34" charset="0"/>
            </a:endParaRPr>
          </a:p>
          <a:p>
            <a:r>
              <a:rPr lang="en-NZ" sz="1800" b="0" i="0" u="none" strike="noStrike" dirty="0">
                <a:solidFill>
                  <a:srgbClr val="000000"/>
                </a:solidFill>
                <a:effectLst/>
                <a:latin typeface="Arial" panose="020B0604020202020204" pitchFamily="34" charset="0"/>
              </a:rPr>
              <a:t>That said, notice the unchanged base load at the x-axis extremes, and contrast that with the deepening mid-day dip over the years – the change due to increased solar generation. It’s a great change in both cases, but having a look at the y-axis values, its proportionally most significant in South Australia.</a:t>
            </a:r>
            <a:endParaRPr lang="en-US" dirty="0"/>
          </a:p>
        </p:txBody>
      </p:sp>
      <p:sp>
        <p:nvSpPr>
          <p:cNvPr id="4" name="Slide Number Placeholder 3"/>
          <p:cNvSpPr>
            <a:spLocks noGrp="1"/>
          </p:cNvSpPr>
          <p:nvPr>
            <p:ph type="sldNum" sz="quarter" idx="5"/>
          </p:nvPr>
        </p:nvSpPr>
        <p:spPr/>
        <p:txBody>
          <a:bodyPr/>
          <a:lstStyle/>
          <a:p>
            <a:fld id="{960170D6-42E6-3B4C-BC2C-154007EECCF7}" type="slidenum">
              <a:rPr lang="en-US" smtClean="0"/>
              <a:t>3</a:t>
            </a:fld>
            <a:endParaRPr lang="en-US"/>
          </a:p>
        </p:txBody>
      </p:sp>
    </p:spTree>
    <p:extLst>
      <p:ext uri="{BB962C8B-B14F-4D97-AF65-F5344CB8AC3E}">
        <p14:creationId xmlns:p14="http://schemas.microsoft.com/office/powerpoint/2010/main" val="2510016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NZ" sz="1800" b="0" i="0" u="none" strike="noStrike" dirty="0">
                <a:solidFill>
                  <a:srgbClr val="000000"/>
                </a:solidFill>
                <a:effectLst/>
                <a:latin typeface="Arial" panose="020B0604020202020204" pitchFamily="34" charset="0"/>
              </a:rPr>
              <a:t>Past research into modelling Australian demand for electricity utilised a parsimonious Generalised Additive Mixed Model, or GAMM, which fit NSW data well enough using only:</a:t>
            </a:r>
          </a:p>
          <a:p>
            <a:pPr rtl="0">
              <a:spcBef>
                <a:spcPts val="0"/>
              </a:spcBef>
              <a:spcAft>
                <a:spcPts val="0"/>
              </a:spcAft>
            </a:pPr>
            <a:endParaRPr lang="en-NZ" sz="1800" b="0" i="0" u="none" strike="noStrike" dirty="0">
              <a:solidFill>
                <a:srgbClr val="000000"/>
              </a:solidFill>
              <a:effectLst/>
              <a:latin typeface="Arial" panose="020B0604020202020204" pitchFamily="34" charset="0"/>
            </a:endParaRPr>
          </a:p>
          <a:p>
            <a:pPr marL="342900" indent="-342900" rtl="0">
              <a:spcBef>
                <a:spcPts val="0"/>
              </a:spcBef>
              <a:spcAft>
                <a:spcPts val="0"/>
              </a:spcAft>
              <a:buAutoNum type="arabicPeriod"/>
            </a:pPr>
            <a:r>
              <a:rPr lang="en-NZ" sz="1800" b="0" i="0" u="none" strike="noStrike" dirty="0">
                <a:solidFill>
                  <a:srgbClr val="000000"/>
                </a:solidFill>
                <a:effectLst/>
                <a:latin typeface="Arial" panose="020B0604020202020204" pitchFamily="34" charset="0"/>
              </a:rPr>
              <a:t>Day of the year (top figure - winter and summer induce more demand)</a:t>
            </a:r>
          </a:p>
          <a:p>
            <a:pPr marL="342900" indent="-342900" rtl="0">
              <a:spcBef>
                <a:spcPts val="0"/>
              </a:spcBef>
              <a:spcAft>
                <a:spcPts val="0"/>
              </a:spcAft>
              <a:buAutoNum type="arabicPeriod"/>
            </a:pPr>
            <a:r>
              <a:rPr lang="en-NZ" sz="1800" b="0" i="0" u="none" strike="noStrike" dirty="0">
                <a:solidFill>
                  <a:srgbClr val="000000"/>
                </a:solidFill>
                <a:effectLst/>
                <a:latin typeface="Arial" panose="020B0604020202020204" pitchFamily="34" charset="0"/>
              </a:rPr>
              <a:t>Time of the day (middle figure - inclusive of Daylight Savings shifts to more precisely reflect consumer activity)</a:t>
            </a:r>
          </a:p>
          <a:p>
            <a:pPr marL="342900" indent="-342900" rtl="0">
              <a:spcBef>
                <a:spcPts val="0"/>
              </a:spcBef>
              <a:spcAft>
                <a:spcPts val="0"/>
              </a:spcAft>
              <a:buAutoNum type="arabicPeriod"/>
            </a:pPr>
            <a:r>
              <a:rPr lang="en-NZ" sz="1800" b="0" i="0" u="none" strike="noStrike" dirty="0">
                <a:solidFill>
                  <a:srgbClr val="000000"/>
                </a:solidFill>
                <a:effectLst/>
                <a:latin typeface="Arial" panose="020B0604020202020204" pitchFamily="34" charset="0"/>
              </a:rPr>
              <a:t>Temperature (bottom figure - weighted by time of day, because people tend not to care as much about outside temperatures when they’re bundled up dreaming about their low electricity bill and care a lot more when they’re up and about.)</a:t>
            </a:r>
          </a:p>
          <a:p>
            <a:pPr rtl="0" fontAlgn="base">
              <a:spcBef>
                <a:spcPts val="0"/>
              </a:spcBef>
              <a:spcAft>
                <a:spcPts val="0"/>
              </a:spcAft>
              <a:buFont typeface="Arial" panose="020B0604020202020204" pitchFamily="34" charset="0"/>
              <a:buChar char="•"/>
            </a:pPr>
            <a:endParaRPr lang="en-NZ" sz="1800" b="0" i="0" u="none" strike="noStrike" dirty="0">
              <a:solidFill>
                <a:srgbClr val="000000"/>
              </a:solidFill>
              <a:effectLst/>
              <a:latin typeface="Arial" panose="020B0604020202020204" pitchFamily="34" charset="0"/>
            </a:endParaRPr>
          </a:p>
          <a:p>
            <a:pPr rtl="0">
              <a:spcBef>
                <a:spcPts val="0"/>
              </a:spcBef>
              <a:spcAft>
                <a:spcPts val="0"/>
              </a:spcAft>
            </a:pPr>
            <a:r>
              <a:rPr lang="en-NZ" sz="1800" b="0" i="0" u="none" strike="noStrike" dirty="0">
                <a:solidFill>
                  <a:srgbClr val="000000"/>
                </a:solidFill>
                <a:effectLst/>
                <a:latin typeface="Arial" panose="020B0604020202020204" pitchFamily="34" charset="0"/>
              </a:rPr>
              <a:t>That’s all well and good, but we wondered: with how non-linear demand tends to be in reality, how would non-linear models fare?</a:t>
            </a:r>
            <a:endParaRPr lang="en-NZ" dirty="0">
              <a:effectLst/>
            </a:endParaRPr>
          </a:p>
          <a:p>
            <a:endParaRPr lang="en-US" dirty="0"/>
          </a:p>
        </p:txBody>
      </p:sp>
      <p:sp>
        <p:nvSpPr>
          <p:cNvPr id="4" name="Slide Number Placeholder 3"/>
          <p:cNvSpPr>
            <a:spLocks noGrp="1"/>
          </p:cNvSpPr>
          <p:nvPr>
            <p:ph type="sldNum" sz="quarter" idx="5"/>
          </p:nvPr>
        </p:nvSpPr>
        <p:spPr/>
        <p:txBody>
          <a:bodyPr/>
          <a:lstStyle/>
          <a:p>
            <a:fld id="{960170D6-42E6-3B4C-BC2C-154007EECCF7}" type="slidenum">
              <a:rPr lang="en-US" smtClean="0"/>
              <a:t>4</a:t>
            </a:fld>
            <a:endParaRPr lang="en-US"/>
          </a:p>
        </p:txBody>
      </p:sp>
    </p:spTree>
    <p:extLst>
      <p:ext uri="{BB962C8B-B14F-4D97-AF65-F5344CB8AC3E}">
        <p14:creationId xmlns:p14="http://schemas.microsoft.com/office/powerpoint/2010/main" val="3239606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NZ" sz="1800" b="0" i="0" u="none" strike="noStrike" dirty="0">
                <a:solidFill>
                  <a:srgbClr val="000000"/>
                </a:solidFill>
                <a:effectLst/>
                <a:latin typeface="Arial" panose="020B0604020202020204" pitchFamily="34" charset="0"/>
              </a:rPr>
              <a:t>Additionally, we wanted to test the actual accuracy of forecasts, rather than just the closeness of fit, as previous research had focussed on, which opened up a new set of methodological questions:</a:t>
            </a:r>
          </a:p>
          <a:p>
            <a:pPr rtl="0">
              <a:spcBef>
                <a:spcPts val="0"/>
              </a:spcBef>
              <a:spcAft>
                <a:spcPts val="0"/>
              </a:spcAft>
            </a:pPr>
            <a:endParaRPr lang="en-NZ" sz="1800" b="0" i="0" u="none" strike="noStrike" dirty="0">
              <a:solidFill>
                <a:srgbClr val="000000"/>
              </a:solidFill>
              <a:effectLst/>
              <a:latin typeface="Arial" panose="020B0604020202020204" pitchFamily="34" charset="0"/>
            </a:endParaRP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NZ" sz="1200" b="0" i="0" u="none" strike="noStrike" dirty="0">
                <a:solidFill>
                  <a:srgbClr val="000000"/>
                </a:solidFill>
                <a:effectLst/>
                <a:latin typeface="Arial" panose="020B0604020202020204" pitchFamily="34" charset="0"/>
              </a:rPr>
              <a:t>If demand patterns are changing, how much data should be used to train a model? Will data from three years ago be helpful or detrimental? How different are the results from fixed-width sliding training windows versus expanding windows of training data?</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NZ" dirty="0">
                <a:effectLst/>
              </a:rPr>
              <a:t>If </a:t>
            </a:r>
            <a:r>
              <a:rPr lang="en-NZ" sz="1800" b="0" i="0" u="none" strike="noStrike" dirty="0">
                <a:solidFill>
                  <a:srgbClr val="000000"/>
                </a:solidFill>
                <a:effectLst/>
                <a:latin typeface="Arial" panose="020B0604020202020204" pitchFamily="34" charset="0"/>
              </a:rPr>
              <a:t>our task is predicting the next 24-48 hours, but we have perfect knowledge of the weather conditions, how different would extended forecasting accuracy be?</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NZ" sz="1800" b="0" i="0" u="none" strike="noStrike" dirty="0">
                <a:solidFill>
                  <a:srgbClr val="000000"/>
                </a:solidFill>
                <a:effectLst/>
                <a:latin typeface="Arial" panose="020B0604020202020204" pitchFamily="34" charset="0"/>
              </a:rPr>
              <a:t>It’s well-known in the industry that holidays tend to be more difficult to forecast, so how can holiday information be included to best improve accuracy?</a:t>
            </a:r>
          </a:p>
        </p:txBody>
      </p:sp>
      <p:sp>
        <p:nvSpPr>
          <p:cNvPr id="4" name="Slide Number Placeholder 3"/>
          <p:cNvSpPr>
            <a:spLocks noGrp="1"/>
          </p:cNvSpPr>
          <p:nvPr>
            <p:ph type="sldNum" sz="quarter" idx="5"/>
          </p:nvPr>
        </p:nvSpPr>
        <p:spPr/>
        <p:txBody>
          <a:bodyPr/>
          <a:lstStyle/>
          <a:p>
            <a:fld id="{960170D6-42E6-3B4C-BC2C-154007EECCF7}" type="slidenum">
              <a:rPr lang="en-US" smtClean="0"/>
              <a:t>5</a:t>
            </a:fld>
            <a:endParaRPr lang="en-US"/>
          </a:p>
        </p:txBody>
      </p:sp>
    </p:spTree>
    <p:extLst>
      <p:ext uri="{BB962C8B-B14F-4D97-AF65-F5344CB8AC3E}">
        <p14:creationId xmlns:p14="http://schemas.microsoft.com/office/powerpoint/2010/main" val="2305596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experimented! </a:t>
            </a:r>
          </a:p>
          <a:p>
            <a:endParaRPr lang="en-US" dirty="0"/>
          </a:p>
          <a:p>
            <a:r>
              <a:rPr lang="en-US" dirty="0"/>
              <a:t>We added weather terms to the GAMM baseline model, including measured solar irradiance, which was a big help, and tried modelling the residuals from each GAMM with a Random Forest. We also tried applying Random Forest (RF) and Histogram Gradient Boosting (HGB) ensemble models directly to the data and found that those forecasts were more accurate.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addition, we included solar generation estimates from the actual grid managers: the Australian Energy Market Operator (AEMO). These may not be available in other countries but were hugely helpful in increasing accuracy.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found that </a:t>
            </a:r>
            <a:r>
              <a:rPr lang="en-US"/>
              <a:t>HGB predicted </a:t>
            </a:r>
            <a:r>
              <a:rPr lang="en-US" dirty="0"/>
              <a:t>most accurately among the attempted models.</a:t>
            </a:r>
          </a:p>
        </p:txBody>
      </p:sp>
      <p:sp>
        <p:nvSpPr>
          <p:cNvPr id="4" name="Slide Number Placeholder 3"/>
          <p:cNvSpPr>
            <a:spLocks noGrp="1"/>
          </p:cNvSpPr>
          <p:nvPr>
            <p:ph type="sldNum" sz="quarter" idx="5"/>
          </p:nvPr>
        </p:nvSpPr>
        <p:spPr/>
        <p:txBody>
          <a:bodyPr/>
          <a:lstStyle/>
          <a:p>
            <a:fld id="{960170D6-42E6-3B4C-BC2C-154007EECCF7}" type="slidenum">
              <a:rPr lang="en-US" smtClean="0"/>
              <a:t>6</a:t>
            </a:fld>
            <a:endParaRPr lang="en-US"/>
          </a:p>
        </p:txBody>
      </p:sp>
    </p:spTree>
    <p:extLst>
      <p:ext uri="{BB962C8B-B14F-4D97-AF65-F5344CB8AC3E}">
        <p14:creationId xmlns:p14="http://schemas.microsoft.com/office/powerpoint/2010/main" val="1761629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tuning the HGB hyperparameters, we found that slow, deep training resulted in the best accuracy.</a:t>
            </a:r>
          </a:p>
          <a:p>
            <a:endParaRPr lang="en-US" dirty="0"/>
          </a:p>
          <a:p>
            <a:r>
              <a:rPr lang="en-US" dirty="0"/>
              <a:t>Here we show an example of net load prediction from an HGB model. This particular day is quite different from the average profiles shown earlier, not so smooth, but the model does a pretty good job of forecasting the demand.</a:t>
            </a:r>
          </a:p>
        </p:txBody>
      </p:sp>
      <p:sp>
        <p:nvSpPr>
          <p:cNvPr id="4" name="Slide Number Placeholder 3"/>
          <p:cNvSpPr>
            <a:spLocks noGrp="1"/>
          </p:cNvSpPr>
          <p:nvPr>
            <p:ph type="sldNum" sz="quarter" idx="5"/>
          </p:nvPr>
        </p:nvSpPr>
        <p:spPr/>
        <p:txBody>
          <a:bodyPr/>
          <a:lstStyle/>
          <a:p>
            <a:fld id="{960170D6-42E6-3B4C-BC2C-154007EECCF7}" type="slidenum">
              <a:rPr lang="en-US" smtClean="0"/>
              <a:t>7</a:t>
            </a:fld>
            <a:endParaRPr lang="en-US"/>
          </a:p>
        </p:txBody>
      </p:sp>
    </p:spTree>
    <p:extLst>
      <p:ext uri="{BB962C8B-B14F-4D97-AF65-F5344CB8AC3E}">
        <p14:creationId xmlns:p14="http://schemas.microsoft.com/office/powerpoint/2010/main" val="3714785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NZ" sz="1800" b="0" i="0" u="none" strike="noStrike" dirty="0">
                <a:solidFill>
                  <a:srgbClr val="000000"/>
                </a:solidFill>
                <a:effectLst/>
                <a:latin typeface="Arial" panose="020B0604020202020204" pitchFamily="34" charset="0"/>
              </a:rPr>
              <a:t>In conclusion, we were able to explore the methodological space and decide that annual to bi-annual training windows with binary holiday encoding resulted in the best prediction. </a:t>
            </a:r>
          </a:p>
          <a:p>
            <a:pPr rtl="0">
              <a:spcBef>
                <a:spcPts val="0"/>
              </a:spcBef>
              <a:spcAft>
                <a:spcPts val="0"/>
              </a:spcAft>
            </a:pPr>
            <a:r>
              <a:rPr lang="en-NZ" sz="1800" b="0" i="0" u="none" strike="noStrike" dirty="0">
                <a:solidFill>
                  <a:srgbClr val="000000"/>
                </a:solidFill>
                <a:effectLst/>
                <a:latin typeface="Arial" panose="020B0604020202020204" pitchFamily="34" charset="0"/>
              </a:rPr>
              <a:t>By sacrificing a bit of parsimony and going beyond time-series modelling techniques, we were able to forecast more accurately using our ensemble models, achieving as low as 6% Mean Absolute Percentage Error (the most common metric for comparing inter-regional performance). </a:t>
            </a:r>
          </a:p>
          <a:p>
            <a:pPr rtl="0">
              <a:spcBef>
                <a:spcPts val="0"/>
              </a:spcBef>
              <a:spcAft>
                <a:spcPts val="0"/>
              </a:spcAft>
            </a:pPr>
            <a:endParaRPr lang="en-NZ" dirty="0">
              <a:effectLst/>
            </a:endParaRPr>
          </a:p>
          <a:p>
            <a:pPr rtl="0">
              <a:spcBef>
                <a:spcPts val="0"/>
              </a:spcBef>
              <a:spcAft>
                <a:spcPts val="0"/>
              </a:spcAft>
            </a:pPr>
            <a:r>
              <a:rPr lang="en-NZ" sz="1800" b="0" i="0" u="none" strike="noStrike" dirty="0">
                <a:solidFill>
                  <a:srgbClr val="000000"/>
                </a:solidFill>
                <a:effectLst/>
                <a:latin typeface="Arial" panose="020B0604020202020204" pitchFamily="34" charset="0"/>
              </a:rPr>
              <a:t>Future work in this context will likely find further success by:</a:t>
            </a:r>
            <a:endParaRPr lang="en-NZ" sz="1200" b="0" i="0" u="none" strike="noStrike" dirty="0">
              <a:solidFill>
                <a:schemeClr val="tx1"/>
              </a:solidFill>
              <a:effectLst/>
              <a:latin typeface="+mn-lt"/>
            </a:endParaRPr>
          </a:p>
          <a:p>
            <a:pPr marL="342900" indent="-342900" rtl="0">
              <a:spcBef>
                <a:spcPts val="0"/>
              </a:spcBef>
              <a:spcAft>
                <a:spcPts val="0"/>
              </a:spcAft>
              <a:buAutoNum type="arabicPeriod"/>
            </a:pPr>
            <a:r>
              <a:rPr lang="en-NZ" sz="1800" b="0" i="0" u="none" strike="noStrike" dirty="0">
                <a:solidFill>
                  <a:srgbClr val="000000"/>
                </a:solidFill>
                <a:effectLst/>
                <a:latin typeface="Arial" panose="020B0604020202020204" pitchFamily="34" charset="0"/>
              </a:rPr>
              <a:t>Incorporating data from more weather sites (we used just one weather station in the most populous city, Adelaide)</a:t>
            </a:r>
          </a:p>
          <a:p>
            <a:pPr marL="342900" indent="-342900" rtl="0">
              <a:spcBef>
                <a:spcPts val="0"/>
              </a:spcBef>
              <a:spcAft>
                <a:spcPts val="0"/>
              </a:spcAft>
              <a:buAutoNum type="arabicPeriod"/>
            </a:pPr>
            <a:r>
              <a:rPr lang="en-NZ" sz="1800" b="0" i="0" u="none" strike="noStrike" dirty="0">
                <a:solidFill>
                  <a:srgbClr val="000000"/>
                </a:solidFill>
                <a:effectLst/>
                <a:latin typeface="Arial" panose="020B0604020202020204" pitchFamily="34" charset="0"/>
              </a:rPr>
              <a:t>Modelling the maximum solar contribution separately based on physical limits</a:t>
            </a:r>
          </a:p>
          <a:p>
            <a:pPr marL="342900" indent="-342900" rtl="0">
              <a:spcBef>
                <a:spcPts val="0"/>
              </a:spcBef>
              <a:spcAft>
                <a:spcPts val="0"/>
              </a:spcAft>
              <a:buAutoNum type="arabicPeriod"/>
            </a:pPr>
            <a:r>
              <a:rPr lang="en-NZ" sz="1800" b="0" i="0" u="none" strike="noStrike" dirty="0">
                <a:solidFill>
                  <a:srgbClr val="000000"/>
                </a:solidFill>
                <a:effectLst/>
                <a:latin typeface="Arial" panose="020B0604020202020204" pitchFamily="34" charset="0"/>
              </a:rPr>
              <a:t>Exploring multi-model hybrid techniques like our residual modelling attempt, but with more complex models</a:t>
            </a:r>
          </a:p>
        </p:txBody>
      </p:sp>
      <p:sp>
        <p:nvSpPr>
          <p:cNvPr id="4" name="Slide Number Placeholder 3"/>
          <p:cNvSpPr>
            <a:spLocks noGrp="1"/>
          </p:cNvSpPr>
          <p:nvPr>
            <p:ph type="sldNum" sz="quarter" idx="5"/>
          </p:nvPr>
        </p:nvSpPr>
        <p:spPr/>
        <p:txBody>
          <a:bodyPr/>
          <a:lstStyle/>
          <a:p>
            <a:fld id="{960170D6-42E6-3B4C-BC2C-154007EECCF7}" type="slidenum">
              <a:rPr lang="en-US" smtClean="0"/>
              <a:t>8</a:t>
            </a:fld>
            <a:endParaRPr lang="en-US"/>
          </a:p>
        </p:txBody>
      </p:sp>
    </p:spTree>
    <p:extLst>
      <p:ext uri="{BB962C8B-B14F-4D97-AF65-F5344CB8AC3E}">
        <p14:creationId xmlns:p14="http://schemas.microsoft.com/office/powerpoint/2010/main" val="1788887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0170D6-42E6-3B4C-BC2C-154007EECCF7}" type="slidenum">
              <a:rPr lang="en-US" smtClean="0"/>
              <a:t>9</a:t>
            </a:fld>
            <a:endParaRPr lang="en-US"/>
          </a:p>
        </p:txBody>
      </p:sp>
    </p:spTree>
    <p:extLst>
      <p:ext uri="{BB962C8B-B14F-4D97-AF65-F5344CB8AC3E}">
        <p14:creationId xmlns:p14="http://schemas.microsoft.com/office/powerpoint/2010/main" val="1875431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 Opening Slide">
    <p:bg>
      <p:bgPr>
        <a:solidFill>
          <a:srgbClr val="07408E"/>
        </a:solidFill>
        <a:effectLst/>
      </p:bgPr>
    </p:bg>
    <p:spTree>
      <p:nvGrpSpPr>
        <p:cNvPr id="1" name=""/>
        <p:cNvGrpSpPr/>
        <p:nvPr/>
      </p:nvGrpSpPr>
      <p:grpSpPr>
        <a:xfrm>
          <a:off x="0" y="0"/>
          <a:ext cx="0" cy="0"/>
          <a:chOff x="0" y="0"/>
          <a:chExt cx="0" cy="0"/>
        </a:xfrm>
      </p:grpSpPr>
      <p:sp>
        <p:nvSpPr>
          <p:cNvPr id="22" name="Title 21"/>
          <p:cNvSpPr>
            <a:spLocks noGrp="1"/>
          </p:cNvSpPr>
          <p:nvPr>
            <p:ph type="title" hasCustomPrompt="1"/>
          </p:nvPr>
        </p:nvSpPr>
        <p:spPr>
          <a:xfrm>
            <a:off x="677866" y="1089621"/>
            <a:ext cx="8027984" cy="627421"/>
          </a:xfrm>
          <a:prstGeom prst="rect">
            <a:avLst/>
          </a:prstGeom>
        </p:spPr>
        <p:txBody>
          <a:bodyPr vert="horz"/>
          <a:lstStyle>
            <a:lvl1pPr algn="l">
              <a:defRPr sz="4000" b="1" i="0">
                <a:solidFill>
                  <a:srgbClr val="FFFFFF"/>
                </a:solidFill>
                <a:latin typeface="Verdana"/>
                <a:cs typeface="Verdana"/>
              </a:defRPr>
            </a:lvl1pPr>
          </a:lstStyle>
          <a:p>
            <a:r>
              <a:rPr lang="en-AU" dirty="0"/>
              <a:t>Headline (Verdana Bold)</a:t>
            </a:r>
            <a:endParaRPr lang="en-US" dirty="0"/>
          </a:p>
        </p:txBody>
      </p:sp>
      <p:sp>
        <p:nvSpPr>
          <p:cNvPr id="25" name="Text Placeholder 24"/>
          <p:cNvSpPr>
            <a:spLocks noGrp="1"/>
          </p:cNvSpPr>
          <p:nvPr>
            <p:ph type="body" sz="quarter" idx="10" hasCustomPrompt="1"/>
          </p:nvPr>
        </p:nvSpPr>
        <p:spPr>
          <a:xfrm>
            <a:off x="677863" y="1728248"/>
            <a:ext cx="8027987" cy="792452"/>
          </a:xfrm>
          <a:prstGeom prst="rect">
            <a:avLst/>
          </a:prstGeom>
        </p:spPr>
        <p:txBody>
          <a:bodyPr vert="horz"/>
          <a:lstStyle>
            <a:lvl1pPr marL="0" indent="0">
              <a:buFontTx/>
              <a:buNone/>
              <a:defRPr sz="2400">
                <a:solidFill>
                  <a:schemeClr val="bg1"/>
                </a:solidFill>
                <a:latin typeface="Verdana"/>
              </a:defRPr>
            </a:lvl1pPr>
          </a:lstStyle>
          <a:p>
            <a:pPr lvl="0"/>
            <a:r>
              <a:rPr lang="en-AU" dirty="0"/>
              <a:t>Subheading (Verdana Regular)</a:t>
            </a:r>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7866" y="4288760"/>
            <a:ext cx="3656009" cy="715987"/>
          </a:xfrm>
          <a:prstGeom prst="rect">
            <a:avLst/>
          </a:prstGeom>
          <a:noFill/>
          <a:ln>
            <a:noFill/>
          </a:ln>
        </p:spPr>
      </p:pic>
      <p:sp>
        <p:nvSpPr>
          <p:cNvPr id="2" name="Date Placeholder 1"/>
          <p:cNvSpPr>
            <a:spLocks noGrp="1"/>
          </p:cNvSpPr>
          <p:nvPr>
            <p:ph type="dt" sz="half" idx="11"/>
          </p:nvPr>
        </p:nvSpPr>
        <p:spPr>
          <a:xfrm>
            <a:off x="5287551" y="270272"/>
            <a:ext cx="3423062" cy="331352"/>
          </a:xfrm>
        </p:spPr>
        <p:txBody>
          <a:bodyPr/>
          <a:lstStyle>
            <a:lvl1pPr>
              <a:defRPr sz="1400" b="0" i="0">
                <a:solidFill>
                  <a:schemeClr val="bg1"/>
                </a:solidFill>
                <a:latin typeface="Verdana"/>
                <a:cs typeface="Verdana"/>
              </a:defRPr>
            </a:lvl1pPr>
          </a:lstStyle>
          <a:p>
            <a:fld id="{43DC56B5-A700-544C-8720-C289028A981D}" type="datetime2">
              <a:rPr lang="en-NZ" smtClean="0"/>
              <a:pPr/>
              <a:t>Friday, 17 November 2023</a:t>
            </a:fld>
            <a:endParaRPr lang="en-US" dirty="0"/>
          </a:p>
        </p:txBody>
      </p:sp>
      <p:sp>
        <p:nvSpPr>
          <p:cNvPr id="3" name="TextBox 2"/>
          <p:cNvSpPr txBox="1"/>
          <p:nvPr userDrawn="1"/>
        </p:nvSpPr>
        <p:spPr>
          <a:xfrm>
            <a:off x="1058361" y="129896"/>
            <a:ext cx="184731" cy="646331"/>
          </a:xfrm>
          <a:prstGeom prst="rect">
            <a:avLst/>
          </a:prstGeom>
        </p:spPr>
        <p:txBody>
          <a:bodyPr vert="horz" wrap="none" rtlCol="0">
            <a:spAutoFit/>
          </a:bodyPr>
          <a:lstStyle/>
          <a:p>
            <a:endParaRPr lang="en-US" sz="3600" dirty="0"/>
          </a:p>
        </p:txBody>
      </p:sp>
    </p:spTree>
    <p:extLst>
      <p:ext uri="{BB962C8B-B14F-4D97-AF65-F5344CB8AC3E}">
        <p14:creationId xmlns:p14="http://schemas.microsoft.com/office/powerpoint/2010/main" val="417977974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7 End Slide">
    <p:bg>
      <p:bgPr>
        <a:solidFill>
          <a:srgbClr val="07408E"/>
        </a:solid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10" hasCustomPrompt="1"/>
          </p:nvPr>
        </p:nvSpPr>
        <p:spPr>
          <a:xfrm>
            <a:off x="677863" y="1710928"/>
            <a:ext cx="8027987" cy="2384822"/>
          </a:xfrm>
          <a:prstGeom prst="rect">
            <a:avLst/>
          </a:prstGeom>
        </p:spPr>
        <p:txBody>
          <a:bodyPr vert="horz" anchor="b"/>
          <a:lstStyle>
            <a:lvl1pPr marL="0" indent="0">
              <a:buFontTx/>
              <a:buNone/>
              <a:defRPr sz="1800">
                <a:solidFill>
                  <a:schemeClr val="bg1"/>
                </a:solidFill>
                <a:latin typeface="Verdana"/>
              </a:defRPr>
            </a:lvl1pPr>
          </a:lstStyle>
          <a:p>
            <a:pPr lvl="0"/>
            <a:r>
              <a:rPr lang="en-AU" dirty="0"/>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4199" y="278658"/>
            <a:ext cx="3127375" cy="612460"/>
          </a:xfrm>
          <a:prstGeom prst="rect">
            <a:avLst/>
          </a:prstGeom>
          <a:noFill/>
          <a:ln>
            <a:noFill/>
          </a:ln>
        </p:spPr>
      </p:pic>
    </p:spTree>
    <p:extLst>
      <p:ext uri="{BB962C8B-B14F-4D97-AF65-F5344CB8AC3E}">
        <p14:creationId xmlns:p14="http://schemas.microsoft.com/office/powerpoint/2010/main" val="114356243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ext only">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677866" y="2218699"/>
            <a:ext cx="4370400" cy="1875861"/>
          </a:xfrm>
          <a:prstGeom prst="rect">
            <a:avLst/>
          </a:prstGeom>
        </p:spPr>
        <p:txBody>
          <a:bodyPr vert="horz"/>
          <a:lstStyle>
            <a:lvl1pPr marL="0" indent="0">
              <a:lnSpc>
                <a:spcPts val="2400"/>
              </a:lnSpc>
              <a:spcBef>
                <a:spcPts val="0"/>
              </a:spcBef>
              <a:buFontTx/>
              <a:buNone/>
              <a:defRPr sz="1700" baseline="0">
                <a:latin typeface="Verdana"/>
              </a:defRPr>
            </a:lvl1pPr>
          </a:lstStyle>
          <a:p>
            <a:pPr lvl="0"/>
            <a:r>
              <a:rPr lang="en-AU" dirty="0"/>
              <a:t>Text (Verdana Regular)</a:t>
            </a:r>
          </a:p>
          <a:p>
            <a:pPr lvl="0"/>
            <a:r>
              <a:rPr lang="en-AU" dirty="0"/>
              <a:t>et </a:t>
            </a:r>
            <a:r>
              <a:rPr lang="en-AU" dirty="0" err="1"/>
              <a:t>velicibus</a:t>
            </a:r>
            <a:r>
              <a:rPr lang="en-AU" dirty="0"/>
              <a:t> el et </a:t>
            </a:r>
            <a:r>
              <a:rPr lang="en-AU" dirty="0" err="1"/>
              <a:t>magnatet</a:t>
            </a:r>
            <a:r>
              <a:rPr lang="en-AU" dirty="0"/>
              <a:t> am, </a:t>
            </a:r>
            <a:r>
              <a:rPr lang="en-AU" dirty="0" err="1"/>
              <a:t>laborru</a:t>
            </a:r>
            <a:r>
              <a:rPr lang="en-AU" dirty="0"/>
              <a:t> </a:t>
            </a:r>
            <a:r>
              <a:rPr lang="en-AU" dirty="0" err="1"/>
              <a:t>mendips</a:t>
            </a:r>
            <a:r>
              <a:rPr lang="en-AU" dirty="0"/>
              <a:t> </a:t>
            </a:r>
            <a:r>
              <a:rPr lang="en-AU" dirty="0" err="1"/>
              <a:t>apieni</a:t>
            </a:r>
            <a:r>
              <a:rPr lang="en-AU" dirty="0"/>
              <a:t> </a:t>
            </a:r>
            <a:r>
              <a:rPr lang="en-AU" dirty="0" err="1"/>
              <a:t>omnimporibus</a:t>
            </a:r>
            <a:r>
              <a:rPr lang="en-AU" dirty="0"/>
              <a:t> et </a:t>
            </a:r>
            <a:r>
              <a:rPr lang="en-AU" dirty="0" err="1"/>
              <a:t>perepellut</a:t>
            </a:r>
            <a:r>
              <a:rPr lang="en-AU" dirty="0"/>
              <a:t> </a:t>
            </a:r>
            <a:r>
              <a:rPr lang="en-AU" dirty="0" err="1"/>
              <a:t>adis</a:t>
            </a:r>
            <a:r>
              <a:rPr lang="en-AU" dirty="0"/>
              <a:t> </a:t>
            </a:r>
            <a:r>
              <a:rPr lang="en-AU" dirty="0" err="1"/>
              <a:t>sequi</a:t>
            </a:r>
            <a:r>
              <a:rPr lang="en-AU" dirty="0"/>
              <a:t> </a:t>
            </a:r>
            <a:r>
              <a:rPr lang="en-AU" dirty="0" err="1"/>
              <a:t>cus</a:t>
            </a:r>
            <a:r>
              <a:rPr lang="en-AU" dirty="0"/>
              <a:t> et </a:t>
            </a:r>
            <a:r>
              <a:rPr lang="en-AU" dirty="0" err="1"/>
              <a:t>aliquid</a:t>
            </a:r>
            <a:r>
              <a:rPr lang="en-AU" dirty="0"/>
              <a:t> </a:t>
            </a:r>
            <a:r>
              <a:rPr lang="en-AU" dirty="0" err="1"/>
              <a:t>molorere</a:t>
            </a:r>
            <a:r>
              <a:rPr lang="en-AU" dirty="0"/>
              <a:t>, </a:t>
            </a:r>
            <a:r>
              <a:rPr lang="en-AU" dirty="0" err="1"/>
              <a:t>cullaut</a:t>
            </a:r>
            <a:r>
              <a:rPr lang="en-AU" dirty="0"/>
              <a:t> </a:t>
            </a:r>
            <a:r>
              <a:rPr lang="en-AU" dirty="0" err="1"/>
              <a:t>adion</a:t>
            </a:r>
            <a:r>
              <a:rPr lang="en-AU" dirty="0"/>
              <a:t> </a:t>
            </a:r>
            <a:r>
              <a:rPr lang="en-AU" dirty="0" err="1"/>
              <a:t>est</a:t>
            </a:r>
            <a:r>
              <a:rPr lang="en-AU" dirty="0"/>
              <a:t> </a:t>
            </a:r>
            <a:r>
              <a:rPr lang="en-AU" dirty="0" err="1"/>
              <a:t>magnimp</a:t>
            </a:r>
            <a:r>
              <a:rPr lang="en-AU" dirty="0"/>
              <a:t> </a:t>
            </a:r>
            <a:r>
              <a:rPr lang="en-AU" dirty="0" err="1"/>
              <a:t>oremporibus</a:t>
            </a:r>
            <a:r>
              <a:rPr lang="en-AU" dirty="0"/>
              <a:t>, </a:t>
            </a:r>
            <a:r>
              <a:rPr lang="en-AU" dirty="0" err="1"/>
              <a:t>conem</a:t>
            </a:r>
            <a:r>
              <a:rPr lang="en-AU" dirty="0"/>
              <a:t> </a:t>
            </a:r>
            <a:r>
              <a:rPr lang="en-AU" dirty="0" err="1"/>
              <a:t>etur</a:t>
            </a:r>
            <a:r>
              <a:rPr lang="en-AU" dirty="0"/>
              <a:t> </a:t>
            </a:r>
            <a:r>
              <a:rPr lang="en-AU" dirty="0" err="1"/>
              <a:t>Adit</a:t>
            </a:r>
            <a:r>
              <a:rPr lang="en-AU" dirty="0"/>
              <a:t> </a:t>
            </a:r>
            <a:r>
              <a:rPr lang="en-AU" dirty="0" err="1"/>
              <a:t>eatas</a:t>
            </a:r>
            <a:r>
              <a:rPr lang="en-AU" dirty="0"/>
              <a:t> re </a:t>
            </a:r>
            <a:r>
              <a:rPr lang="en-AU" dirty="0" err="1"/>
              <a:t>nectoruntevelictatem</a:t>
            </a:r>
            <a:r>
              <a:rPr lang="en-AU" dirty="0"/>
              <a:t> </a:t>
            </a:r>
            <a:r>
              <a:rPr lang="en-AU" dirty="0" err="1"/>
              <a:t>quaeperum</a:t>
            </a:r>
            <a:endParaRPr lang="en-AU" dirty="0"/>
          </a:p>
        </p:txBody>
      </p:sp>
      <p:sp>
        <p:nvSpPr>
          <p:cNvPr id="9" name="Title 8"/>
          <p:cNvSpPr>
            <a:spLocks noGrp="1"/>
          </p:cNvSpPr>
          <p:nvPr>
            <p:ph type="title" hasCustomPrompt="1"/>
          </p:nvPr>
        </p:nvSpPr>
        <p:spPr>
          <a:xfrm>
            <a:off x="677866" y="1332788"/>
            <a:ext cx="8027985" cy="538195"/>
          </a:xfrm>
          <a:prstGeom prst="rect">
            <a:avLst/>
          </a:prstGeom>
        </p:spPr>
        <p:txBody>
          <a:bodyPr vert="horz"/>
          <a:lstStyle>
            <a:lvl1pPr algn="l">
              <a:defRPr sz="4400" b="1" i="0">
                <a:solidFill>
                  <a:srgbClr val="009AC7"/>
                </a:solidFill>
                <a:latin typeface="Verdana"/>
                <a:cs typeface="Verdana"/>
              </a:defRPr>
            </a:lvl1pPr>
          </a:lstStyle>
          <a:p>
            <a:r>
              <a:rPr lang="en-AU" sz="3600" dirty="0">
                <a:solidFill>
                  <a:srgbClr val="009AC7"/>
                </a:solidFill>
              </a:rPr>
              <a:t>Headline (Verdana Bold)</a:t>
            </a:r>
            <a:endParaRPr lang="en-US" sz="3600" dirty="0">
              <a:solidFill>
                <a:srgbClr val="009AC7"/>
              </a:solidFill>
            </a:endParaRPr>
          </a:p>
        </p:txBody>
      </p:sp>
      <p:sp>
        <p:nvSpPr>
          <p:cNvPr id="2" name="Slide Number Placeholder 1"/>
          <p:cNvSpPr>
            <a:spLocks noGrp="1"/>
          </p:cNvSpPr>
          <p:nvPr>
            <p:ph type="sldNum" sz="quarter" idx="11"/>
          </p:nvPr>
        </p:nvSpPr>
        <p:spPr/>
        <p:txBody>
          <a:bodyPr/>
          <a:lstStyle/>
          <a:p>
            <a:fld id="{218B9C4F-B695-C54C-924B-61748EE6A7C5}" type="slidenum">
              <a:rPr lang="en-US" smtClean="0"/>
              <a:pPr/>
              <a:t>‹#›</a:t>
            </a:fld>
            <a:endParaRPr lang="en-US" dirty="0"/>
          </a:p>
        </p:txBody>
      </p:sp>
    </p:spTree>
    <p:extLst>
      <p:ext uri="{BB962C8B-B14F-4D97-AF65-F5344CB8AC3E}">
        <p14:creationId xmlns:p14="http://schemas.microsoft.com/office/powerpoint/2010/main" val="2990272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Text and picture">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677866" y="2218699"/>
            <a:ext cx="4370400" cy="1875861"/>
          </a:xfrm>
          <a:prstGeom prst="rect">
            <a:avLst/>
          </a:prstGeom>
        </p:spPr>
        <p:txBody>
          <a:bodyPr vert="horz"/>
          <a:lstStyle>
            <a:lvl1pPr marL="0" indent="0">
              <a:lnSpc>
                <a:spcPts val="2400"/>
              </a:lnSpc>
              <a:spcBef>
                <a:spcPts val="0"/>
              </a:spcBef>
              <a:buFontTx/>
              <a:buNone/>
              <a:defRPr sz="1700" baseline="0">
                <a:latin typeface="Verdana"/>
              </a:defRPr>
            </a:lvl1pPr>
          </a:lstStyle>
          <a:p>
            <a:pPr lvl="0"/>
            <a:r>
              <a:rPr lang="en-AU" dirty="0"/>
              <a:t>Text (Verdana Regular)</a:t>
            </a:r>
          </a:p>
          <a:p>
            <a:pPr lvl="0"/>
            <a:r>
              <a:rPr lang="en-AU" dirty="0"/>
              <a:t>et </a:t>
            </a:r>
            <a:r>
              <a:rPr lang="en-AU" dirty="0" err="1"/>
              <a:t>velicibus</a:t>
            </a:r>
            <a:r>
              <a:rPr lang="en-AU" dirty="0"/>
              <a:t> el et </a:t>
            </a:r>
            <a:r>
              <a:rPr lang="en-AU" dirty="0" err="1"/>
              <a:t>magnatet</a:t>
            </a:r>
            <a:r>
              <a:rPr lang="en-AU" dirty="0"/>
              <a:t> am, </a:t>
            </a:r>
            <a:r>
              <a:rPr lang="en-AU" dirty="0" err="1"/>
              <a:t>laborru</a:t>
            </a:r>
            <a:r>
              <a:rPr lang="en-AU" dirty="0"/>
              <a:t> </a:t>
            </a:r>
            <a:r>
              <a:rPr lang="en-AU" dirty="0" err="1"/>
              <a:t>mendips</a:t>
            </a:r>
            <a:r>
              <a:rPr lang="en-AU" dirty="0"/>
              <a:t> </a:t>
            </a:r>
            <a:r>
              <a:rPr lang="en-AU" dirty="0" err="1"/>
              <a:t>apieni</a:t>
            </a:r>
            <a:r>
              <a:rPr lang="en-AU" dirty="0"/>
              <a:t> </a:t>
            </a:r>
            <a:r>
              <a:rPr lang="en-AU" dirty="0" err="1"/>
              <a:t>omnimporibus</a:t>
            </a:r>
            <a:r>
              <a:rPr lang="en-AU" dirty="0"/>
              <a:t> et </a:t>
            </a:r>
            <a:r>
              <a:rPr lang="en-AU" dirty="0" err="1"/>
              <a:t>perepellut</a:t>
            </a:r>
            <a:r>
              <a:rPr lang="en-AU" dirty="0"/>
              <a:t> </a:t>
            </a:r>
            <a:r>
              <a:rPr lang="en-AU" dirty="0" err="1"/>
              <a:t>adis</a:t>
            </a:r>
            <a:r>
              <a:rPr lang="en-AU" dirty="0"/>
              <a:t> </a:t>
            </a:r>
            <a:r>
              <a:rPr lang="en-AU" dirty="0" err="1"/>
              <a:t>sequi</a:t>
            </a:r>
            <a:r>
              <a:rPr lang="en-AU" dirty="0"/>
              <a:t> </a:t>
            </a:r>
            <a:r>
              <a:rPr lang="en-AU" dirty="0" err="1"/>
              <a:t>cus</a:t>
            </a:r>
            <a:r>
              <a:rPr lang="en-AU" dirty="0"/>
              <a:t> et </a:t>
            </a:r>
            <a:r>
              <a:rPr lang="en-AU" dirty="0" err="1"/>
              <a:t>aliquid</a:t>
            </a:r>
            <a:r>
              <a:rPr lang="en-AU" dirty="0"/>
              <a:t> </a:t>
            </a:r>
            <a:r>
              <a:rPr lang="en-AU" dirty="0" err="1"/>
              <a:t>molorere</a:t>
            </a:r>
            <a:r>
              <a:rPr lang="en-AU" dirty="0"/>
              <a:t>, </a:t>
            </a:r>
            <a:r>
              <a:rPr lang="en-AU" dirty="0" err="1"/>
              <a:t>cullaut</a:t>
            </a:r>
            <a:r>
              <a:rPr lang="en-AU" dirty="0"/>
              <a:t> </a:t>
            </a:r>
            <a:r>
              <a:rPr lang="en-AU" dirty="0" err="1"/>
              <a:t>adion</a:t>
            </a:r>
            <a:r>
              <a:rPr lang="en-AU" dirty="0"/>
              <a:t> </a:t>
            </a:r>
            <a:r>
              <a:rPr lang="en-AU" dirty="0" err="1"/>
              <a:t>est</a:t>
            </a:r>
            <a:r>
              <a:rPr lang="en-AU" dirty="0"/>
              <a:t> </a:t>
            </a:r>
            <a:r>
              <a:rPr lang="en-AU" dirty="0" err="1"/>
              <a:t>magnimp</a:t>
            </a:r>
            <a:r>
              <a:rPr lang="en-AU" dirty="0"/>
              <a:t> </a:t>
            </a:r>
            <a:r>
              <a:rPr lang="en-AU" dirty="0" err="1"/>
              <a:t>oremporibus</a:t>
            </a:r>
            <a:r>
              <a:rPr lang="en-AU" dirty="0"/>
              <a:t>, </a:t>
            </a:r>
            <a:r>
              <a:rPr lang="en-AU" dirty="0" err="1"/>
              <a:t>conem</a:t>
            </a:r>
            <a:r>
              <a:rPr lang="en-AU" dirty="0"/>
              <a:t> </a:t>
            </a:r>
            <a:r>
              <a:rPr lang="en-AU" dirty="0" err="1"/>
              <a:t>etur</a:t>
            </a:r>
            <a:r>
              <a:rPr lang="en-AU" dirty="0"/>
              <a:t> </a:t>
            </a:r>
            <a:r>
              <a:rPr lang="en-AU" dirty="0" err="1"/>
              <a:t>Adit</a:t>
            </a:r>
            <a:r>
              <a:rPr lang="en-AU" dirty="0"/>
              <a:t> </a:t>
            </a:r>
            <a:r>
              <a:rPr lang="en-AU" dirty="0" err="1"/>
              <a:t>eatas</a:t>
            </a:r>
            <a:r>
              <a:rPr lang="en-AU" dirty="0"/>
              <a:t> re </a:t>
            </a:r>
            <a:r>
              <a:rPr lang="en-AU" dirty="0" err="1"/>
              <a:t>nectoruntevelictatem</a:t>
            </a:r>
            <a:r>
              <a:rPr lang="en-AU" dirty="0"/>
              <a:t> </a:t>
            </a:r>
            <a:r>
              <a:rPr lang="en-AU" dirty="0" err="1"/>
              <a:t>quaeperum</a:t>
            </a:r>
            <a:endParaRPr lang="en-AU" dirty="0"/>
          </a:p>
        </p:txBody>
      </p:sp>
      <p:sp>
        <p:nvSpPr>
          <p:cNvPr id="7" name="Title 6"/>
          <p:cNvSpPr>
            <a:spLocks noGrp="1"/>
          </p:cNvSpPr>
          <p:nvPr>
            <p:ph type="title" hasCustomPrompt="1"/>
          </p:nvPr>
        </p:nvSpPr>
        <p:spPr>
          <a:xfrm>
            <a:off x="677866" y="933947"/>
            <a:ext cx="4370400" cy="883336"/>
          </a:xfrm>
          <a:prstGeom prst="rect">
            <a:avLst/>
          </a:prstGeom>
        </p:spPr>
        <p:txBody>
          <a:bodyPr vert="horz"/>
          <a:lstStyle>
            <a:lvl1pPr algn="l">
              <a:defRPr sz="3600" b="1" i="0">
                <a:solidFill>
                  <a:srgbClr val="009AC7"/>
                </a:solidFill>
                <a:latin typeface="Verdana"/>
                <a:cs typeface="Verdana"/>
              </a:defRPr>
            </a:lvl1pPr>
          </a:lstStyle>
          <a:p>
            <a:r>
              <a:rPr lang="en-AU" sz="3600" dirty="0"/>
              <a:t>Headline </a:t>
            </a:r>
            <a:br>
              <a:rPr lang="en-AU" sz="3600" dirty="0"/>
            </a:br>
            <a:r>
              <a:rPr lang="en-AU" sz="3600" dirty="0"/>
              <a:t>(Verdana Bold)</a:t>
            </a:r>
            <a:endParaRPr lang="en-US" sz="3600" dirty="0"/>
          </a:p>
        </p:txBody>
      </p:sp>
      <p:sp>
        <p:nvSpPr>
          <p:cNvPr id="9" name="Picture Placeholder 8"/>
          <p:cNvSpPr>
            <a:spLocks noGrp="1"/>
          </p:cNvSpPr>
          <p:nvPr>
            <p:ph type="pic" sz="quarter" idx="11"/>
          </p:nvPr>
        </p:nvSpPr>
        <p:spPr>
          <a:xfrm>
            <a:off x="5686050" y="933946"/>
            <a:ext cx="3096000" cy="4209554"/>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4" name="Slide Number Placeholder 3"/>
          <p:cNvSpPr>
            <a:spLocks noGrp="1"/>
          </p:cNvSpPr>
          <p:nvPr>
            <p:ph type="sldNum" sz="quarter" idx="12"/>
          </p:nvPr>
        </p:nvSpPr>
        <p:spPr/>
        <p:txBody>
          <a:bodyPr/>
          <a:lstStyle/>
          <a:p>
            <a:fld id="{218B9C4F-B695-C54C-924B-61748EE6A7C5}" type="slidenum">
              <a:rPr lang="en-US" smtClean="0"/>
              <a:pPr/>
              <a:t>‹#›</a:t>
            </a:fld>
            <a:endParaRPr lang="en-US" dirty="0"/>
          </a:p>
        </p:txBody>
      </p:sp>
    </p:spTree>
    <p:extLst>
      <p:ext uri="{BB962C8B-B14F-4D97-AF65-F5344CB8AC3E}">
        <p14:creationId xmlns:p14="http://schemas.microsoft.com/office/powerpoint/2010/main" val="2960343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A Text and multiple pictures">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677866" y="2218699"/>
            <a:ext cx="4370400" cy="1875861"/>
          </a:xfrm>
          <a:prstGeom prst="rect">
            <a:avLst/>
          </a:prstGeom>
        </p:spPr>
        <p:txBody>
          <a:bodyPr vert="horz"/>
          <a:lstStyle>
            <a:lvl1pPr marL="0" indent="0">
              <a:lnSpc>
                <a:spcPts val="2400"/>
              </a:lnSpc>
              <a:spcBef>
                <a:spcPts val="0"/>
              </a:spcBef>
              <a:buFontTx/>
              <a:buNone/>
              <a:defRPr sz="1700" baseline="0">
                <a:latin typeface="Verdana"/>
              </a:defRPr>
            </a:lvl1pPr>
          </a:lstStyle>
          <a:p>
            <a:pPr lvl="0"/>
            <a:r>
              <a:rPr lang="en-AU" dirty="0"/>
              <a:t>Text (Verdana Regular)</a:t>
            </a:r>
          </a:p>
          <a:p>
            <a:pPr lvl="0"/>
            <a:r>
              <a:rPr lang="en-AU" dirty="0"/>
              <a:t>et </a:t>
            </a:r>
            <a:r>
              <a:rPr lang="en-AU" dirty="0" err="1"/>
              <a:t>velicibus</a:t>
            </a:r>
            <a:r>
              <a:rPr lang="en-AU" dirty="0"/>
              <a:t> el et </a:t>
            </a:r>
            <a:r>
              <a:rPr lang="en-AU" dirty="0" err="1"/>
              <a:t>magnatet</a:t>
            </a:r>
            <a:r>
              <a:rPr lang="en-AU" dirty="0"/>
              <a:t> am, </a:t>
            </a:r>
            <a:r>
              <a:rPr lang="en-AU" dirty="0" err="1"/>
              <a:t>laborru</a:t>
            </a:r>
            <a:r>
              <a:rPr lang="en-AU" dirty="0"/>
              <a:t> </a:t>
            </a:r>
            <a:r>
              <a:rPr lang="en-AU" dirty="0" err="1"/>
              <a:t>mendips</a:t>
            </a:r>
            <a:r>
              <a:rPr lang="en-AU" dirty="0"/>
              <a:t> </a:t>
            </a:r>
            <a:r>
              <a:rPr lang="en-AU" dirty="0" err="1"/>
              <a:t>apieni</a:t>
            </a:r>
            <a:r>
              <a:rPr lang="en-AU" dirty="0"/>
              <a:t> </a:t>
            </a:r>
            <a:r>
              <a:rPr lang="en-AU" dirty="0" err="1"/>
              <a:t>omnimporibus</a:t>
            </a:r>
            <a:r>
              <a:rPr lang="en-AU" dirty="0"/>
              <a:t> et </a:t>
            </a:r>
            <a:r>
              <a:rPr lang="en-AU" dirty="0" err="1"/>
              <a:t>perepellut</a:t>
            </a:r>
            <a:r>
              <a:rPr lang="en-AU" dirty="0"/>
              <a:t> </a:t>
            </a:r>
            <a:r>
              <a:rPr lang="en-AU" dirty="0" err="1"/>
              <a:t>adis</a:t>
            </a:r>
            <a:r>
              <a:rPr lang="en-AU" dirty="0"/>
              <a:t> </a:t>
            </a:r>
            <a:r>
              <a:rPr lang="en-AU" dirty="0" err="1"/>
              <a:t>sequi</a:t>
            </a:r>
            <a:r>
              <a:rPr lang="en-AU" dirty="0"/>
              <a:t> </a:t>
            </a:r>
            <a:r>
              <a:rPr lang="en-AU" dirty="0" err="1"/>
              <a:t>cus</a:t>
            </a:r>
            <a:r>
              <a:rPr lang="en-AU" dirty="0"/>
              <a:t> et </a:t>
            </a:r>
            <a:r>
              <a:rPr lang="en-AU" dirty="0" err="1"/>
              <a:t>aliquid</a:t>
            </a:r>
            <a:r>
              <a:rPr lang="en-AU" dirty="0"/>
              <a:t> </a:t>
            </a:r>
            <a:r>
              <a:rPr lang="en-AU" dirty="0" err="1"/>
              <a:t>molorere</a:t>
            </a:r>
            <a:r>
              <a:rPr lang="en-AU" dirty="0"/>
              <a:t>, </a:t>
            </a:r>
            <a:r>
              <a:rPr lang="en-AU" dirty="0" err="1"/>
              <a:t>cullaut</a:t>
            </a:r>
            <a:r>
              <a:rPr lang="en-AU" dirty="0"/>
              <a:t> </a:t>
            </a:r>
            <a:r>
              <a:rPr lang="en-AU" dirty="0" err="1"/>
              <a:t>adion</a:t>
            </a:r>
            <a:r>
              <a:rPr lang="en-AU" dirty="0"/>
              <a:t> </a:t>
            </a:r>
            <a:r>
              <a:rPr lang="en-AU" dirty="0" err="1"/>
              <a:t>est</a:t>
            </a:r>
            <a:r>
              <a:rPr lang="en-AU" dirty="0"/>
              <a:t> </a:t>
            </a:r>
            <a:r>
              <a:rPr lang="en-AU" dirty="0" err="1"/>
              <a:t>magnimp</a:t>
            </a:r>
            <a:r>
              <a:rPr lang="en-AU" dirty="0"/>
              <a:t> </a:t>
            </a:r>
            <a:r>
              <a:rPr lang="en-AU" dirty="0" err="1"/>
              <a:t>oremporibus</a:t>
            </a:r>
            <a:r>
              <a:rPr lang="en-AU" dirty="0"/>
              <a:t>, </a:t>
            </a:r>
            <a:r>
              <a:rPr lang="en-AU" dirty="0" err="1"/>
              <a:t>conem</a:t>
            </a:r>
            <a:r>
              <a:rPr lang="en-AU" dirty="0"/>
              <a:t> </a:t>
            </a:r>
            <a:r>
              <a:rPr lang="en-AU" dirty="0" err="1"/>
              <a:t>etur</a:t>
            </a:r>
            <a:r>
              <a:rPr lang="en-AU" dirty="0"/>
              <a:t> </a:t>
            </a:r>
            <a:r>
              <a:rPr lang="en-AU" dirty="0" err="1"/>
              <a:t>Adit</a:t>
            </a:r>
            <a:r>
              <a:rPr lang="en-AU" dirty="0"/>
              <a:t> </a:t>
            </a:r>
            <a:r>
              <a:rPr lang="en-AU" dirty="0" err="1"/>
              <a:t>eatas</a:t>
            </a:r>
            <a:r>
              <a:rPr lang="en-AU" dirty="0"/>
              <a:t> re </a:t>
            </a:r>
            <a:r>
              <a:rPr lang="en-AU" dirty="0" err="1"/>
              <a:t>nectoruntevelictatem</a:t>
            </a:r>
            <a:r>
              <a:rPr lang="en-AU" dirty="0"/>
              <a:t> </a:t>
            </a:r>
            <a:r>
              <a:rPr lang="en-AU" dirty="0" err="1"/>
              <a:t>quaeperum</a:t>
            </a:r>
            <a:endParaRPr lang="en-AU" dirty="0"/>
          </a:p>
        </p:txBody>
      </p:sp>
      <p:sp>
        <p:nvSpPr>
          <p:cNvPr id="7" name="Title 6"/>
          <p:cNvSpPr>
            <a:spLocks noGrp="1"/>
          </p:cNvSpPr>
          <p:nvPr>
            <p:ph type="title" hasCustomPrompt="1"/>
          </p:nvPr>
        </p:nvSpPr>
        <p:spPr>
          <a:xfrm>
            <a:off x="677866" y="933947"/>
            <a:ext cx="4370400" cy="883336"/>
          </a:xfrm>
          <a:prstGeom prst="rect">
            <a:avLst/>
          </a:prstGeom>
        </p:spPr>
        <p:txBody>
          <a:bodyPr vert="horz"/>
          <a:lstStyle>
            <a:lvl1pPr algn="l">
              <a:defRPr sz="3600" b="1" i="0">
                <a:solidFill>
                  <a:srgbClr val="009AC7"/>
                </a:solidFill>
                <a:latin typeface="Verdana"/>
                <a:cs typeface="Verdana"/>
              </a:defRPr>
            </a:lvl1pPr>
          </a:lstStyle>
          <a:p>
            <a:r>
              <a:rPr lang="en-AU" sz="3600" dirty="0"/>
              <a:t>Headline </a:t>
            </a:r>
            <a:br>
              <a:rPr lang="en-AU" sz="3600" dirty="0"/>
            </a:br>
            <a:r>
              <a:rPr lang="en-AU" sz="3600" dirty="0"/>
              <a:t>(Verdana Bold)</a:t>
            </a:r>
            <a:endParaRPr lang="en-US" sz="3600" dirty="0"/>
          </a:p>
        </p:txBody>
      </p:sp>
      <p:sp>
        <p:nvSpPr>
          <p:cNvPr id="9" name="Picture Placeholder 8"/>
          <p:cNvSpPr>
            <a:spLocks noGrp="1"/>
          </p:cNvSpPr>
          <p:nvPr>
            <p:ph type="pic" sz="quarter" idx="11"/>
          </p:nvPr>
        </p:nvSpPr>
        <p:spPr>
          <a:xfrm>
            <a:off x="5682971" y="2218699"/>
            <a:ext cx="3096000" cy="2924801"/>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5" name="Picture Placeholder 8"/>
          <p:cNvSpPr>
            <a:spLocks noGrp="1"/>
          </p:cNvSpPr>
          <p:nvPr>
            <p:ph type="pic" sz="quarter" idx="12"/>
          </p:nvPr>
        </p:nvSpPr>
        <p:spPr>
          <a:xfrm>
            <a:off x="5682971" y="933946"/>
            <a:ext cx="1439998" cy="883336"/>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6" name="Picture Placeholder 8"/>
          <p:cNvSpPr>
            <a:spLocks noGrp="1"/>
          </p:cNvSpPr>
          <p:nvPr>
            <p:ph type="pic" sz="quarter" idx="13"/>
          </p:nvPr>
        </p:nvSpPr>
        <p:spPr>
          <a:xfrm>
            <a:off x="7338973" y="933946"/>
            <a:ext cx="1439998" cy="883336"/>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4" name="Slide Number Placeholder 3"/>
          <p:cNvSpPr>
            <a:spLocks noGrp="1"/>
          </p:cNvSpPr>
          <p:nvPr>
            <p:ph type="sldNum" sz="quarter" idx="14"/>
          </p:nvPr>
        </p:nvSpPr>
        <p:spPr/>
        <p:txBody>
          <a:bodyPr/>
          <a:lstStyle/>
          <a:p>
            <a:fld id="{218B9C4F-B695-C54C-924B-61748EE6A7C5}" type="slidenum">
              <a:rPr lang="en-US" smtClean="0"/>
              <a:pPr/>
              <a:t>‹#›</a:t>
            </a:fld>
            <a:endParaRPr lang="en-US" dirty="0"/>
          </a:p>
        </p:txBody>
      </p:sp>
    </p:spTree>
    <p:extLst>
      <p:ext uri="{BB962C8B-B14F-4D97-AF65-F5344CB8AC3E}">
        <p14:creationId xmlns:p14="http://schemas.microsoft.com/office/powerpoint/2010/main" val="387851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B Text and multiple pictures">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677866" y="2218699"/>
            <a:ext cx="4370400" cy="1875861"/>
          </a:xfrm>
          <a:prstGeom prst="rect">
            <a:avLst/>
          </a:prstGeom>
        </p:spPr>
        <p:txBody>
          <a:bodyPr vert="horz"/>
          <a:lstStyle>
            <a:lvl1pPr marL="0" indent="0">
              <a:lnSpc>
                <a:spcPts val="2400"/>
              </a:lnSpc>
              <a:spcBef>
                <a:spcPts val="0"/>
              </a:spcBef>
              <a:buFontTx/>
              <a:buNone/>
              <a:defRPr sz="1700" baseline="0">
                <a:latin typeface="Verdana"/>
              </a:defRPr>
            </a:lvl1pPr>
          </a:lstStyle>
          <a:p>
            <a:pPr lvl="0"/>
            <a:r>
              <a:rPr lang="en-AU" dirty="0"/>
              <a:t>Text (Verdana Regular)</a:t>
            </a:r>
          </a:p>
          <a:p>
            <a:pPr lvl="0"/>
            <a:r>
              <a:rPr lang="en-AU" dirty="0"/>
              <a:t>et </a:t>
            </a:r>
            <a:r>
              <a:rPr lang="en-AU" dirty="0" err="1"/>
              <a:t>velicibus</a:t>
            </a:r>
            <a:r>
              <a:rPr lang="en-AU" dirty="0"/>
              <a:t> el et </a:t>
            </a:r>
            <a:r>
              <a:rPr lang="en-AU" dirty="0" err="1"/>
              <a:t>magnatet</a:t>
            </a:r>
            <a:r>
              <a:rPr lang="en-AU" dirty="0"/>
              <a:t> am, </a:t>
            </a:r>
            <a:r>
              <a:rPr lang="en-AU" dirty="0" err="1"/>
              <a:t>laborru</a:t>
            </a:r>
            <a:r>
              <a:rPr lang="en-AU" dirty="0"/>
              <a:t> </a:t>
            </a:r>
            <a:r>
              <a:rPr lang="en-AU" dirty="0" err="1"/>
              <a:t>mendips</a:t>
            </a:r>
            <a:r>
              <a:rPr lang="en-AU" dirty="0"/>
              <a:t> </a:t>
            </a:r>
            <a:r>
              <a:rPr lang="en-AU" dirty="0" err="1"/>
              <a:t>apieni</a:t>
            </a:r>
            <a:r>
              <a:rPr lang="en-AU" dirty="0"/>
              <a:t> </a:t>
            </a:r>
            <a:r>
              <a:rPr lang="en-AU" dirty="0" err="1"/>
              <a:t>omnimporibus</a:t>
            </a:r>
            <a:r>
              <a:rPr lang="en-AU" dirty="0"/>
              <a:t> et </a:t>
            </a:r>
            <a:r>
              <a:rPr lang="en-AU" dirty="0" err="1"/>
              <a:t>perepellut</a:t>
            </a:r>
            <a:r>
              <a:rPr lang="en-AU" dirty="0"/>
              <a:t> </a:t>
            </a:r>
            <a:r>
              <a:rPr lang="en-AU" dirty="0" err="1"/>
              <a:t>adis</a:t>
            </a:r>
            <a:r>
              <a:rPr lang="en-AU" dirty="0"/>
              <a:t> </a:t>
            </a:r>
            <a:r>
              <a:rPr lang="en-AU" dirty="0" err="1"/>
              <a:t>sequi</a:t>
            </a:r>
            <a:r>
              <a:rPr lang="en-AU" dirty="0"/>
              <a:t> </a:t>
            </a:r>
            <a:r>
              <a:rPr lang="en-AU" dirty="0" err="1"/>
              <a:t>cus</a:t>
            </a:r>
            <a:r>
              <a:rPr lang="en-AU" dirty="0"/>
              <a:t> et </a:t>
            </a:r>
            <a:r>
              <a:rPr lang="en-AU" dirty="0" err="1"/>
              <a:t>aliquid</a:t>
            </a:r>
            <a:r>
              <a:rPr lang="en-AU" dirty="0"/>
              <a:t> </a:t>
            </a:r>
            <a:r>
              <a:rPr lang="en-AU" dirty="0" err="1"/>
              <a:t>molorere</a:t>
            </a:r>
            <a:r>
              <a:rPr lang="en-AU" dirty="0"/>
              <a:t>, </a:t>
            </a:r>
            <a:r>
              <a:rPr lang="en-AU" dirty="0" err="1"/>
              <a:t>cullaut</a:t>
            </a:r>
            <a:r>
              <a:rPr lang="en-AU" dirty="0"/>
              <a:t> </a:t>
            </a:r>
            <a:r>
              <a:rPr lang="en-AU" dirty="0" err="1"/>
              <a:t>adion</a:t>
            </a:r>
            <a:r>
              <a:rPr lang="en-AU" dirty="0"/>
              <a:t> </a:t>
            </a:r>
            <a:r>
              <a:rPr lang="en-AU" dirty="0" err="1"/>
              <a:t>est</a:t>
            </a:r>
            <a:r>
              <a:rPr lang="en-AU" dirty="0"/>
              <a:t> </a:t>
            </a:r>
            <a:r>
              <a:rPr lang="en-AU" dirty="0" err="1"/>
              <a:t>magnimp</a:t>
            </a:r>
            <a:r>
              <a:rPr lang="en-AU" dirty="0"/>
              <a:t> </a:t>
            </a:r>
            <a:r>
              <a:rPr lang="en-AU" dirty="0" err="1"/>
              <a:t>oremporibus</a:t>
            </a:r>
            <a:r>
              <a:rPr lang="en-AU" dirty="0"/>
              <a:t>, </a:t>
            </a:r>
            <a:r>
              <a:rPr lang="en-AU" dirty="0" err="1"/>
              <a:t>conem</a:t>
            </a:r>
            <a:r>
              <a:rPr lang="en-AU" dirty="0"/>
              <a:t> </a:t>
            </a:r>
            <a:r>
              <a:rPr lang="en-AU" dirty="0" err="1"/>
              <a:t>etur</a:t>
            </a:r>
            <a:r>
              <a:rPr lang="en-AU" dirty="0"/>
              <a:t> </a:t>
            </a:r>
            <a:r>
              <a:rPr lang="en-AU" dirty="0" err="1"/>
              <a:t>Adit</a:t>
            </a:r>
            <a:r>
              <a:rPr lang="en-AU" dirty="0"/>
              <a:t> </a:t>
            </a:r>
            <a:r>
              <a:rPr lang="en-AU" dirty="0" err="1"/>
              <a:t>eatas</a:t>
            </a:r>
            <a:r>
              <a:rPr lang="en-AU" dirty="0"/>
              <a:t> re </a:t>
            </a:r>
            <a:r>
              <a:rPr lang="en-AU" dirty="0" err="1"/>
              <a:t>nectoruntevelictatem</a:t>
            </a:r>
            <a:r>
              <a:rPr lang="en-AU" dirty="0"/>
              <a:t> </a:t>
            </a:r>
            <a:r>
              <a:rPr lang="en-AU" dirty="0" err="1"/>
              <a:t>quaeperum</a:t>
            </a:r>
            <a:endParaRPr lang="en-AU" dirty="0"/>
          </a:p>
        </p:txBody>
      </p:sp>
      <p:sp>
        <p:nvSpPr>
          <p:cNvPr id="7" name="Title 6"/>
          <p:cNvSpPr>
            <a:spLocks noGrp="1"/>
          </p:cNvSpPr>
          <p:nvPr>
            <p:ph type="title" hasCustomPrompt="1"/>
          </p:nvPr>
        </p:nvSpPr>
        <p:spPr>
          <a:xfrm>
            <a:off x="677866" y="933947"/>
            <a:ext cx="4370400" cy="883336"/>
          </a:xfrm>
          <a:prstGeom prst="rect">
            <a:avLst/>
          </a:prstGeom>
        </p:spPr>
        <p:txBody>
          <a:bodyPr vert="horz"/>
          <a:lstStyle>
            <a:lvl1pPr algn="l">
              <a:defRPr sz="3600" b="1" i="0">
                <a:solidFill>
                  <a:srgbClr val="009AC7"/>
                </a:solidFill>
                <a:latin typeface="Verdana"/>
                <a:cs typeface="Verdana"/>
              </a:defRPr>
            </a:lvl1pPr>
          </a:lstStyle>
          <a:p>
            <a:r>
              <a:rPr lang="en-AU" sz="3600" dirty="0"/>
              <a:t>Headline </a:t>
            </a:r>
            <a:br>
              <a:rPr lang="en-AU" sz="3600" dirty="0"/>
            </a:br>
            <a:r>
              <a:rPr lang="en-AU" sz="3600" dirty="0"/>
              <a:t>(Verdana Bold)</a:t>
            </a:r>
            <a:endParaRPr lang="en-US" sz="3600" dirty="0"/>
          </a:p>
        </p:txBody>
      </p:sp>
      <p:sp>
        <p:nvSpPr>
          <p:cNvPr id="9" name="Picture Placeholder 8"/>
          <p:cNvSpPr>
            <a:spLocks noGrp="1"/>
          </p:cNvSpPr>
          <p:nvPr>
            <p:ph type="pic" sz="quarter" idx="11"/>
          </p:nvPr>
        </p:nvSpPr>
        <p:spPr>
          <a:xfrm>
            <a:off x="5686050" y="933947"/>
            <a:ext cx="3096000" cy="1998178"/>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5" name="Picture Placeholder 8"/>
          <p:cNvSpPr>
            <a:spLocks noGrp="1"/>
          </p:cNvSpPr>
          <p:nvPr>
            <p:ph type="pic" sz="quarter" idx="12"/>
          </p:nvPr>
        </p:nvSpPr>
        <p:spPr>
          <a:xfrm>
            <a:off x="5686050" y="3144591"/>
            <a:ext cx="1439998" cy="949970"/>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6" name="Picture Placeholder 8"/>
          <p:cNvSpPr>
            <a:spLocks noGrp="1"/>
          </p:cNvSpPr>
          <p:nvPr>
            <p:ph type="pic" sz="quarter" idx="13"/>
          </p:nvPr>
        </p:nvSpPr>
        <p:spPr>
          <a:xfrm>
            <a:off x="7342052" y="3144591"/>
            <a:ext cx="1439998" cy="949970"/>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4" name="Slide Number Placeholder 3"/>
          <p:cNvSpPr>
            <a:spLocks noGrp="1"/>
          </p:cNvSpPr>
          <p:nvPr>
            <p:ph type="sldNum" sz="quarter" idx="14"/>
          </p:nvPr>
        </p:nvSpPr>
        <p:spPr/>
        <p:txBody>
          <a:bodyPr/>
          <a:lstStyle/>
          <a:p>
            <a:fld id="{218B9C4F-B695-C54C-924B-61748EE6A7C5}" type="slidenum">
              <a:rPr lang="en-US" smtClean="0"/>
              <a:pPr/>
              <a:t>‹#›</a:t>
            </a:fld>
            <a:endParaRPr lang="en-US" dirty="0"/>
          </a:p>
        </p:txBody>
      </p:sp>
    </p:spTree>
    <p:extLst>
      <p:ext uri="{BB962C8B-B14F-4D97-AF65-F5344CB8AC3E}">
        <p14:creationId xmlns:p14="http://schemas.microsoft.com/office/powerpoint/2010/main" val="257401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A Multiple pictures">
    <p:spTree>
      <p:nvGrpSpPr>
        <p:cNvPr id="1" name=""/>
        <p:cNvGrpSpPr/>
        <p:nvPr/>
      </p:nvGrpSpPr>
      <p:grpSpPr>
        <a:xfrm>
          <a:off x="0" y="0"/>
          <a:ext cx="0" cy="0"/>
          <a:chOff x="0" y="0"/>
          <a:chExt cx="0" cy="0"/>
        </a:xfrm>
      </p:grpSpPr>
      <p:sp>
        <p:nvSpPr>
          <p:cNvPr id="8" name="Picture Placeholder 8"/>
          <p:cNvSpPr>
            <a:spLocks noGrp="1"/>
          </p:cNvSpPr>
          <p:nvPr>
            <p:ph type="pic" sz="quarter" idx="14"/>
          </p:nvPr>
        </p:nvSpPr>
        <p:spPr>
          <a:xfrm>
            <a:off x="671513" y="933947"/>
            <a:ext cx="4379913" cy="1998178"/>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10" name="Picture Placeholder 8"/>
          <p:cNvSpPr>
            <a:spLocks noGrp="1"/>
          </p:cNvSpPr>
          <p:nvPr>
            <p:ph type="pic" sz="quarter" idx="15"/>
          </p:nvPr>
        </p:nvSpPr>
        <p:spPr>
          <a:xfrm>
            <a:off x="671511" y="3144591"/>
            <a:ext cx="2052000" cy="949970"/>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13" name="Picture Placeholder 8"/>
          <p:cNvSpPr>
            <a:spLocks noGrp="1"/>
          </p:cNvSpPr>
          <p:nvPr>
            <p:ph type="pic" sz="quarter" idx="16"/>
          </p:nvPr>
        </p:nvSpPr>
        <p:spPr>
          <a:xfrm>
            <a:off x="2999425" y="3144591"/>
            <a:ext cx="2052000" cy="949970"/>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11" name="Picture Placeholder 8"/>
          <p:cNvSpPr>
            <a:spLocks noGrp="1"/>
          </p:cNvSpPr>
          <p:nvPr>
            <p:ph type="pic" sz="quarter" idx="11"/>
          </p:nvPr>
        </p:nvSpPr>
        <p:spPr>
          <a:xfrm>
            <a:off x="5686050" y="933946"/>
            <a:ext cx="3096000" cy="4209554"/>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3" name="Slide Number Placeholder 2"/>
          <p:cNvSpPr>
            <a:spLocks noGrp="1"/>
          </p:cNvSpPr>
          <p:nvPr>
            <p:ph type="sldNum" sz="quarter" idx="17"/>
          </p:nvPr>
        </p:nvSpPr>
        <p:spPr/>
        <p:txBody>
          <a:bodyPr/>
          <a:lstStyle/>
          <a:p>
            <a:fld id="{218B9C4F-B695-C54C-924B-61748EE6A7C5}" type="slidenum">
              <a:rPr lang="en-US" smtClean="0"/>
              <a:pPr/>
              <a:t>‹#›</a:t>
            </a:fld>
            <a:endParaRPr lang="en-US" dirty="0"/>
          </a:p>
        </p:txBody>
      </p:sp>
    </p:spTree>
    <p:extLst>
      <p:ext uri="{BB962C8B-B14F-4D97-AF65-F5344CB8AC3E}">
        <p14:creationId xmlns:p14="http://schemas.microsoft.com/office/powerpoint/2010/main" val="3524803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B Multiple pictures">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5686050" y="933947"/>
            <a:ext cx="3096000" cy="1998178"/>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5" name="Picture Placeholder 8"/>
          <p:cNvSpPr>
            <a:spLocks noGrp="1"/>
          </p:cNvSpPr>
          <p:nvPr>
            <p:ph type="pic" sz="quarter" idx="12"/>
          </p:nvPr>
        </p:nvSpPr>
        <p:spPr>
          <a:xfrm>
            <a:off x="5686050" y="3144591"/>
            <a:ext cx="1439998" cy="949970"/>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6" name="Picture Placeholder 8"/>
          <p:cNvSpPr>
            <a:spLocks noGrp="1"/>
          </p:cNvSpPr>
          <p:nvPr>
            <p:ph type="pic" sz="quarter" idx="13"/>
          </p:nvPr>
        </p:nvSpPr>
        <p:spPr>
          <a:xfrm>
            <a:off x="7342052" y="3144591"/>
            <a:ext cx="1439998" cy="949970"/>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8" name="Picture Placeholder 8"/>
          <p:cNvSpPr>
            <a:spLocks noGrp="1"/>
          </p:cNvSpPr>
          <p:nvPr>
            <p:ph type="pic" sz="quarter" idx="14"/>
          </p:nvPr>
        </p:nvSpPr>
        <p:spPr>
          <a:xfrm>
            <a:off x="671513" y="933947"/>
            <a:ext cx="4379913" cy="1998178"/>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10" name="Picture Placeholder 8"/>
          <p:cNvSpPr>
            <a:spLocks noGrp="1"/>
          </p:cNvSpPr>
          <p:nvPr>
            <p:ph type="pic" sz="quarter" idx="15"/>
          </p:nvPr>
        </p:nvSpPr>
        <p:spPr>
          <a:xfrm>
            <a:off x="671511" y="3144591"/>
            <a:ext cx="2052000" cy="949970"/>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13" name="Picture Placeholder 8"/>
          <p:cNvSpPr>
            <a:spLocks noGrp="1"/>
          </p:cNvSpPr>
          <p:nvPr>
            <p:ph type="pic" sz="quarter" idx="16"/>
          </p:nvPr>
        </p:nvSpPr>
        <p:spPr>
          <a:xfrm>
            <a:off x="2999425" y="3144591"/>
            <a:ext cx="2052000" cy="949970"/>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3" name="Slide Number Placeholder 2"/>
          <p:cNvSpPr>
            <a:spLocks noGrp="1"/>
          </p:cNvSpPr>
          <p:nvPr>
            <p:ph type="sldNum" sz="quarter" idx="17"/>
          </p:nvPr>
        </p:nvSpPr>
        <p:spPr/>
        <p:txBody>
          <a:bodyPr/>
          <a:lstStyle/>
          <a:p>
            <a:fld id="{218B9C4F-B695-C54C-924B-61748EE6A7C5}" type="slidenum">
              <a:rPr lang="en-US" smtClean="0"/>
              <a:pPr/>
              <a:t>‹#›</a:t>
            </a:fld>
            <a:endParaRPr lang="en-US" dirty="0"/>
          </a:p>
        </p:txBody>
      </p:sp>
    </p:spTree>
    <p:extLst>
      <p:ext uri="{BB962C8B-B14F-4D97-AF65-F5344CB8AC3E}">
        <p14:creationId xmlns:p14="http://schemas.microsoft.com/office/powerpoint/2010/main" val="2253353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A Full picture">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18B9C4F-B695-C54C-924B-61748EE6A7C5}" type="slidenum">
              <a:rPr lang="en-US" smtClean="0"/>
              <a:pPr/>
              <a:t>‹#›</a:t>
            </a:fld>
            <a:endParaRPr lang="en-US" dirty="0"/>
          </a:p>
        </p:txBody>
      </p:sp>
      <p:sp>
        <p:nvSpPr>
          <p:cNvPr id="9" name="Picture Placeholder 8"/>
          <p:cNvSpPr>
            <a:spLocks noGrp="1"/>
          </p:cNvSpPr>
          <p:nvPr>
            <p:ph type="pic" sz="quarter" idx="11"/>
          </p:nvPr>
        </p:nvSpPr>
        <p:spPr>
          <a:xfrm>
            <a:off x="660401" y="933946"/>
            <a:ext cx="8121650" cy="4209554"/>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Tree>
    <p:extLst>
      <p:ext uri="{BB962C8B-B14F-4D97-AF65-F5344CB8AC3E}">
        <p14:creationId xmlns:p14="http://schemas.microsoft.com/office/powerpoint/2010/main" val="565058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B Full picture">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660401" y="933946"/>
            <a:ext cx="8121650" cy="3161804"/>
          </a:xfrm>
          <a:prstGeom prst="rect">
            <a:avLst/>
          </a:prstGeom>
          <a:solidFill>
            <a:schemeClr val="bg1">
              <a:lumMod val="85000"/>
            </a:schemeClr>
          </a:solidFill>
        </p:spPr>
        <p:txBody>
          <a:bodyPr vert="horz"/>
          <a:lstStyle>
            <a:lvl1pPr marL="0" indent="0">
              <a:buFontTx/>
              <a:buNone/>
              <a:defRPr sz="1200" b="0" i="0">
                <a:latin typeface="Verdana"/>
                <a:cs typeface="Verdana"/>
              </a:defRPr>
            </a:lvl1pPr>
          </a:lstStyle>
          <a:p>
            <a:endParaRPr lang="en-US" dirty="0"/>
          </a:p>
        </p:txBody>
      </p:sp>
      <p:sp>
        <p:nvSpPr>
          <p:cNvPr id="3" name="Slide Number Placeholder 2"/>
          <p:cNvSpPr>
            <a:spLocks noGrp="1"/>
          </p:cNvSpPr>
          <p:nvPr>
            <p:ph type="sldNum" sz="quarter" idx="12"/>
          </p:nvPr>
        </p:nvSpPr>
        <p:spPr/>
        <p:txBody>
          <a:bodyPr/>
          <a:lstStyle/>
          <a:p>
            <a:fld id="{218B9C4F-B695-C54C-924B-61748EE6A7C5}" type="slidenum">
              <a:rPr lang="en-US" smtClean="0"/>
              <a:pPr/>
              <a:t>‹#›</a:t>
            </a:fld>
            <a:endParaRPr lang="en-US" dirty="0"/>
          </a:p>
        </p:txBody>
      </p:sp>
    </p:spTree>
    <p:extLst>
      <p:ext uri="{BB962C8B-B14F-4D97-AF65-F5344CB8AC3E}">
        <p14:creationId xmlns:p14="http://schemas.microsoft.com/office/powerpoint/2010/main" val="2594589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664200" y="270272"/>
            <a:ext cx="3127375" cy="613211"/>
          </a:xfrm>
          <a:prstGeom prst="rect">
            <a:avLst/>
          </a:prstGeom>
          <a:noFill/>
          <a:ln>
            <a:noFill/>
          </a:ln>
        </p:spPr>
      </p:pic>
      <p:sp>
        <p:nvSpPr>
          <p:cNvPr id="11" name="TextBox 10"/>
          <p:cNvSpPr txBox="1"/>
          <p:nvPr userDrawn="1"/>
        </p:nvSpPr>
        <p:spPr>
          <a:xfrm>
            <a:off x="9919969" y="1318761"/>
            <a:ext cx="914400" cy="685800"/>
          </a:xfrm>
          <a:prstGeom prst="rect">
            <a:avLst/>
          </a:prstGeom>
        </p:spPr>
        <p:txBody>
          <a:bodyPr wrap="none" rtlCol="0" anchor="t">
            <a:normAutofit/>
          </a:bodyPr>
          <a:lstStyle/>
          <a:p>
            <a:endParaRPr lang="en-US" dirty="0" err="1"/>
          </a:p>
        </p:txBody>
      </p:sp>
      <p:sp>
        <p:nvSpPr>
          <p:cNvPr id="2" name="Slide Number Placeholder 1"/>
          <p:cNvSpPr>
            <a:spLocks noGrp="1"/>
          </p:cNvSpPr>
          <p:nvPr>
            <p:ph type="sldNum" sz="quarter" idx="4"/>
          </p:nvPr>
        </p:nvSpPr>
        <p:spPr>
          <a:xfrm>
            <a:off x="660400" y="4787503"/>
            <a:ext cx="642730" cy="355997"/>
          </a:xfrm>
          <a:prstGeom prst="rect">
            <a:avLst/>
          </a:prstGeom>
        </p:spPr>
        <p:txBody>
          <a:bodyPr vert="horz" lIns="91440" tIns="45720" rIns="91440" bIns="45720" rtlCol="0" anchor="t"/>
          <a:lstStyle>
            <a:lvl1pPr algn="l">
              <a:defRPr sz="1000" b="0" i="0">
                <a:solidFill>
                  <a:srgbClr val="009AC7"/>
                </a:solidFill>
                <a:latin typeface="Verdana"/>
                <a:cs typeface="Verdana"/>
              </a:defRPr>
            </a:lvl1pPr>
          </a:lstStyle>
          <a:p>
            <a:fld id="{218B9C4F-B695-C54C-924B-61748EE6A7C5}" type="slidenum">
              <a:rPr lang="en-US" smtClean="0"/>
              <a:pPr/>
              <a:t>‹#›</a:t>
            </a:fld>
            <a:endParaRPr lang="en-US" dirty="0"/>
          </a:p>
        </p:txBody>
      </p:sp>
      <p:sp>
        <p:nvSpPr>
          <p:cNvPr id="3" name="Date Placeholder 2"/>
          <p:cNvSpPr>
            <a:spLocks noGrp="1"/>
          </p:cNvSpPr>
          <p:nvPr>
            <p:ph type="dt" sz="half" idx="2"/>
          </p:nvPr>
        </p:nvSpPr>
        <p:spPr>
          <a:xfrm>
            <a:off x="6727825" y="478750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3DC56B5-A700-544C-8720-C289028A981D}" type="datetime2">
              <a:rPr lang="en-NZ" smtClean="0"/>
              <a:pPr/>
              <a:t>Friday, 17 November 2023</a:t>
            </a:fld>
            <a:endParaRPr lang="en-US" dirty="0"/>
          </a:p>
        </p:txBody>
      </p:sp>
    </p:spTree>
    <p:extLst>
      <p:ext uri="{BB962C8B-B14F-4D97-AF65-F5344CB8AC3E}">
        <p14:creationId xmlns:p14="http://schemas.microsoft.com/office/powerpoint/2010/main" val="240400390"/>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6" r:id="rId5"/>
    <p:sldLayoutId id="2147483657" r:id="rId6"/>
    <p:sldLayoutId id="2147483655" r:id="rId7"/>
    <p:sldLayoutId id="2147483658" r:id="rId8"/>
    <p:sldLayoutId id="2147483659" r:id="rId9"/>
    <p:sldLayoutId id="2147483660" r:id="rId10"/>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Hydro_quebec_meter.JP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commons.wikimedia.org/wiki/File:Hydro_quebec_meter.JPG"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www.uber.com/en-NZ/blog/omphalo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77863" y="678685"/>
            <a:ext cx="8027984" cy="1893065"/>
          </a:xfrm>
        </p:spPr>
        <p:txBody>
          <a:bodyPr/>
          <a:lstStyle/>
          <a:p>
            <a:r>
              <a:rPr lang="en-US" dirty="0"/>
              <a:t>Shining Through:</a:t>
            </a:r>
            <a:br>
              <a:rPr lang="en-US" dirty="0"/>
            </a:br>
            <a:r>
              <a:rPr lang="en-US" dirty="0"/>
              <a:t>Net Load Forecasting in Solar-Rich South Australia</a:t>
            </a:r>
          </a:p>
        </p:txBody>
      </p:sp>
      <p:sp>
        <p:nvSpPr>
          <p:cNvPr id="7" name="Text Placeholder 6"/>
          <p:cNvSpPr>
            <a:spLocks noGrp="1"/>
          </p:cNvSpPr>
          <p:nvPr>
            <p:ph type="body" sz="quarter" idx="10"/>
          </p:nvPr>
        </p:nvSpPr>
        <p:spPr>
          <a:xfrm>
            <a:off x="677860" y="2648811"/>
            <a:ext cx="8027987" cy="1509531"/>
          </a:xfrm>
        </p:spPr>
        <p:txBody>
          <a:bodyPr/>
          <a:lstStyle/>
          <a:p>
            <a:r>
              <a:rPr lang="en-US" dirty="0"/>
              <a:t>An industry project for TESLA Asia Pacific</a:t>
            </a:r>
            <a:endParaRPr lang="en-US" sz="2000" dirty="0"/>
          </a:p>
          <a:p>
            <a:endParaRPr lang="en-US" sz="1800" dirty="0"/>
          </a:p>
          <a:p>
            <a:endParaRPr lang="en-US" sz="1800" dirty="0"/>
          </a:p>
          <a:p>
            <a:r>
              <a:rPr lang="en-US" sz="1800" dirty="0"/>
              <a:t>By: Chase Robertson				Supervisor: Simon Urbanek</a:t>
            </a:r>
          </a:p>
          <a:p>
            <a:endParaRPr lang="en-US" dirty="0"/>
          </a:p>
          <a:p>
            <a:endParaRPr lang="en-US" dirty="0"/>
          </a:p>
        </p:txBody>
      </p:sp>
      <p:sp>
        <p:nvSpPr>
          <p:cNvPr id="8" name="Date Placeholder 7"/>
          <p:cNvSpPr>
            <a:spLocks noGrp="1"/>
          </p:cNvSpPr>
          <p:nvPr>
            <p:ph type="dt" sz="half" idx="11"/>
          </p:nvPr>
        </p:nvSpPr>
        <p:spPr/>
        <p:txBody>
          <a:bodyPr/>
          <a:lstStyle/>
          <a:p>
            <a:r>
              <a:rPr lang="en-NZ" dirty="0"/>
              <a:t>Wednesday, 22 November 2023</a:t>
            </a:r>
            <a:endParaRPr lang="en-US" dirty="0"/>
          </a:p>
        </p:txBody>
      </p:sp>
    </p:spTree>
    <p:extLst>
      <p:ext uri="{BB962C8B-B14F-4D97-AF65-F5344CB8AC3E}">
        <p14:creationId xmlns:p14="http://schemas.microsoft.com/office/powerpoint/2010/main" val="1254738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3929033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7866" y="1787837"/>
            <a:ext cx="4370400" cy="2970220"/>
          </a:xfrm>
        </p:spPr>
        <p:txBody>
          <a:bodyPr>
            <a:normAutofit/>
          </a:bodyPr>
          <a:lstStyle/>
          <a:p>
            <a:pPr>
              <a:lnSpc>
                <a:spcPct val="100000"/>
              </a:lnSpc>
              <a:spcAft>
                <a:spcPts val="600"/>
              </a:spcAft>
            </a:pPr>
            <a:r>
              <a:rPr lang="en-US" dirty="0"/>
              <a:t>Wind turbines, solar panels, high-capacity home batteries, oh my!</a:t>
            </a:r>
          </a:p>
          <a:p>
            <a:pPr>
              <a:lnSpc>
                <a:spcPct val="100000"/>
              </a:lnSpc>
              <a:spcAft>
                <a:spcPts val="600"/>
              </a:spcAft>
            </a:pPr>
            <a:endParaRPr lang="en-US" dirty="0"/>
          </a:p>
          <a:p>
            <a:pPr>
              <a:lnSpc>
                <a:spcPct val="100000"/>
              </a:lnSpc>
              <a:spcAft>
                <a:spcPts val="600"/>
              </a:spcAft>
            </a:pPr>
            <a:r>
              <a:rPr lang="en-US" dirty="0"/>
              <a:t>Electricity markets are changing; distributed generation is on the rise.</a:t>
            </a:r>
          </a:p>
          <a:p>
            <a:pPr>
              <a:lnSpc>
                <a:spcPct val="100000"/>
              </a:lnSpc>
              <a:spcAft>
                <a:spcPts val="600"/>
              </a:spcAft>
            </a:pPr>
            <a:endParaRPr lang="en-US" dirty="0"/>
          </a:p>
          <a:p>
            <a:pPr>
              <a:lnSpc>
                <a:spcPct val="100000"/>
              </a:lnSpc>
              <a:spcAft>
                <a:spcPts val="600"/>
              </a:spcAft>
            </a:pPr>
            <a:r>
              <a:rPr lang="en-US" dirty="0"/>
              <a:t>Electricity demand is less predictable when </a:t>
            </a:r>
            <a:r>
              <a:rPr lang="en-US" b="1" dirty="0"/>
              <a:t>consumers</a:t>
            </a:r>
            <a:r>
              <a:rPr lang="en-US" dirty="0"/>
              <a:t> also </a:t>
            </a:r>
            <a:r>
              <a:rPr lang="en-US" b="1" dirty="0"/>
              <a:t>produce</a:t>
            </a:r>
            <a:r>
              <a:rPr lang="en-US" dirty="0"/>
              <a:t> electricity </a:t>
            </a:r>
            <a:r>
              <a:rPr lang="en-US" b="1" dirty="0"/>
              <a:t>behind-the-meter</a:t>
            </a:r>
            <a:r>
              <a:rPr lang="en-US" dirty="0"/>
              <a:t>.</a:t>
            </a:r>
          </a:p>
        </p:txBody>
      </p:sp>
      <p:sp>
        <p:nvSpPr>
          <p:cNvPr id="3" name="Title 2"/>
          <p:cNvSpPr>
            <a:spLocks noGrp="1"/>
          </p:cNvSpPr>
          <p:nvPr>
            <p:ph type="title"/>
          </p:nvPr>
        </p:nvSpPr>
        <p:spPr>
          <a:xfrm>
            <a:off x="677866" y="933947"/>
            <a:ext cx="4370400" cy="883336"/>
          </a:xfrm>
        </p:spPr>
        <p:txBody>
          <a:bodyPr>
            <a:normAutofit/>
          </a:bodyPr>
          <a:lstStyle/>
          <a:p>
            <a:r>
              <a:rPr lang="en-US" dirty="0"/>
              <a:t>Introduction</a:t>
            </a:r>
          </a:p>
        </p:txBody>
      </p:sp>
      <p:sp>
        <p:nvSpPr>
          <p:cNvPr id="4" name="Slide Number Placeholder 3"/>
          <p:cNvSpPr>
            <a:spLocks noGrp="1"/>
          </p:cNvSpPr>
          <p:nvPr>
            <p:ph type="sldNum" sz="quarter" idx="12"/>
          </p:nvPr>
        </p:nvSpPr>
        <p:spPr>
          <a:xfrm>
            <a:off x="660400" y="4787503"/>
            <a:ext cx="642730" cy="355997"/>
          </a:xfrm>
        </p:spPr>
        <p:txBody>
          <a:bodyPr anchor="t">
            <a:normAutofit/>
          </a:bodyPr>
          <a:lstStyle/>
          <a:p>
            <a:pPr>
              <a:spcAft>
                <a:spcPts val="600"/>
              </a:spcAft>
            </a:pPr>
            <a:fld id="{218B9C4F-B695-C54C-924B-61748EE6A7C5}" type="slidenum">
              <a:rPr lang="en-US" smtClean="0"/>
              <a:pPr>
                <a:spcAft>
                  <a:spcPts val="600"/>
                </a:spcAft>
              </a:pPr>
              <a:t>2</a:t>
            </a:fld>
            <a:endParaRPr lang="en-US"/>
          </a:p>
        </p:txBody>
      </p:sp>
      <p:pic>
        <p:nvPicPr>
          <p:cNvPr id="6" name="Picture 5" descr="Close-up of a power meter&#10;&#10;Description automatically generated">
            <a:extLst>
              <a:ext uri="{FF2B5EF4-FFF2-40B4-BE49-F238E27FC236}">
                <a16:creationId xmlns:a16="http://schemas.microsoft.com/office/drawing/2014/main" id="{38922DDF-9EA0-E019-CB02-716096A464A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685245" y="1155831"/>
            <a:ext cx="3096853" cy="3631672"/>
          </a:xfrm>
          <a:prstGeom prst="rect">
            <a:avLst/>
          </a:prstGeom>
        </p:spPr>
      </p:pic>
      <p:sp>
        <p:nvSpPr>
          <p:cNvPr id="7" name="TextBox 6">
            <a:extLst>
              <a:ext uri="{FF2B5EF4-FFF2-40B4-BE49-F238E27FC236}">
                <a16:creationId xmlns:a16="http://schemas.microsoft.com/office/drawing/2014/main" id="{FA9D6CA1-77AA-353D-3300-8EFF1238D614}"/>
              </a:ext>
            </a:extLst>
          </p:cNvPr>
          <p:cNvSpPr txBox="1"/>
          <p:nvPr/>
        </p:nvSpPr>
        <p:spPr>
          <a:xfrm>
            <a:off x="5865794" y="4787503"/>
            <a:ext cx="2735753" cy="230832"/>
          </a:xfrm>
          <a:prstGeom prst="rect">
            <a:avLst/>
          </a:prstGeom>
        </p:spPr>
        <p:txBody>
          <a:bodyPr vert="horz" wrap="square" rtlCol="0">
            <a:spAutoFit/>
          </a:bodyPr>
          <a:lstStyle/>
          <a:p>
            <a:r>
              <a:rPr lang="en-US" sz="900" dirty="0">
                <a:hlinkClick r:id="rId4" tooltip="https://commons.wikimedia.org/wiki/File:Hydro_quebec_meter.JPG"/>
              </a:rPr>
              <a:t>This Photo</a:t>
            </a:r>
            <a:r>
              <a:rPr lang="en-US" sz="900" dirty="0"/>
              <a:t> from Wikipedia is licensed under </a:t>
            </a:r>
            <a:r>
              <a:rPr lang="en-US" sz="900" dirty="0">
                <a:hlinkClick r:id="rId5" tooltip="https://creativecommons.org/licenses/by-sa/3.0/"/>
              </a:rPr>
              <a:t>CC BY-SA</a:t>
            </a:r>
            <a:endParaRPr lang="en-US" sz="900" dirty="0"/>
          </a:p>
        </p:txBody>
      </p:sp>
    </p:spTree>
    <p:extLst>
      <p:ext uri="{BB962C8B-B14F-4D97-AF65-F5344CB8AC3E}">
        <p14:creationId xmlns:p14="http://schemas.microsoft.com/office/powerpoint/2010/main" val="4287699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7866" y="933947"/>
            <a:ext cx="4370400" cy="883336"/>
          </a:xfrm>
        </p:spPr>
        <p:txBody>
          <a:bodyPr>
            <a:normAutofit fontScale="90000"/>
          </a:bodyPr>
          <a:lstStyle/>
          <a:p>
            <a:r>
              <a:rPr lang="en-US" dirty="0"/>
              <a:t>Load in Australia</a:t>
            </a:r>
          </a:p>
        </p:txBody>
      </p:sp>
      <p:sp>
        <p:nvSpPr>
          <p:cNvPr id="4" name="Slide Number Placeholder 3"/>
          <p:cNvSpPr>
            <a:spLocks noGrp="1"/>
          </p:cNvSpPr>
          <p:nvPr>
            <p:ph type="sldNum" sz="quarter" idx="12"/>
          </p:nvPr>
        </p:nvSpPr>
        <p:spPr>
          <a:xfrm>
            <a:off x="660400" y="4787503"/>
            <a:ext cx="642730" cy="355997"/>
          </a:xfrm>
        </p:spPr>
        <p:txBody>
          <a:bodyPr anchor="t">
            <a:normAutofit/>
          </a:bodyPr>
          <a:lstStyle/>
          <a:p>
            <a:pPr>
              <a:spcAft>
                <a:spcPts val="600"/>
              </a:spcAft>
            </a:pPr>
            <a:fld id="{218B9C4F-B695-C54C-924B-61748EE6A7C5}" type="slidenum">
              <a:rPr lang="en-US" smtClean="0"/>
              <a:pPr>
                <a:spcAft>
                  <a:spcPts val="600"/>
                </a:spcAft>
              </a:pPr>
              <a:t>3</a:t>
            </a:fld>
            <a:endParaRPr lang="en-US"/>
          </a:p>
        </p:txBody>
      </p:sp>
      <p:pic>
        <p:nvPicPr>
          <p:cNvPr id="9" name="Picture 6" descr="A graph of different colored lines&#10;&#10;Description automatically generated">
            <a:extLst>
              <a:ext uri="{FF2B5EF4-FFF2-40B4-BE49-F238E27FC236}">
                <a16:creationId xmlns:a16="http://schemas.microsoft.com/office/drawing/2014/main" id="{E43FE802-E3DF-96F2-E21F-D577AFDC9C5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10016" y="1704532"/>
            <a:ext cx="5923968" cy="3243371"/>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516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77866" y="2218699"/>
            <a:ext cx="4960934" cy="1875861"/>
          </a:xfrm>
        </p:spPr>
        <p:txBody>
          <a:bodyPr/>
          <a:lstStyle/>
          <a:p>
            <a:r>
              <a:rPr lang="en-US" dirty="0"/>
              <a:t>Generalised Additive Mixed Models (GAMM) </a:t>
            </a:r>
          </a:p>
          <a:p>
            <a:endParaRPr lang="en-US" dirty="0"/>
          </a:p>
          <a:p>
            <a:r>
              <a:rPr lang="en-US" dirty="0"/>
              <a:t>Fit 2014 NSW weekdays with an R</a:t>
            </a:r>
            <a:r>
              <a:rPr lang="en-US" baseline="30000" dirty="0"/>
              <a:t>2 </a:t>
            </a:r>
            <a:r>
              <a:rPr lang="en-US" dirty="0"/>
              <a:t>of 0.89</a:t>
            </a:r>
          </a:p>
          <a:p>
            <a:endParaRPr lang="en-US" dirty="0"/>
          </a:p>
          <a:p>
            <a:r>
              <a:rPr lang="en-US" dirty="0"/>
              <a:t>Using only day-of-year, time-of-day, and time-weighted-temperature. Parsimonious!</a:t>
            </a:r>
          </a:p>
        </p:txBody>
      </p:sp>
      <p:pic>
        <p:nvPicPr>
          <p:cNvPr id="3080" name="Picture 8">
            <a:extLst>
              <a:ext uri="{FF2B5EF4-FFF2-40B4-BE49-F238E27FC236}">
                <a16:creationId xmlns:a16="http://schemas.microsoft.com/office/drawing/2014/main" id="{CB953E56-C245-7F0E-D13F-841E81065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689" y="3556237"/>
            <a:ext cx="2575560" cy="158726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4A2366C-FDC0-D8B9-A796-332EE4D44A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3338" y="2218699"/>
            <a:ext cx="2582911" cy="15917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29E81E1-4CA6-8E49-6C51-CF39FD90D1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8040" y="933947"/>
            <a:ext cx="2575560" cy="159154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sz="3400"/>
              <a:t>Existing Methods</a:t>
            </a:r>
            <a:endParaRPr lang="en-US" sz="3400" dirty="0"/>
          </a:p>
        </p:txBody>
      </p:sp>
      <p:sp>
        <p:nvSpPr>
          <p:cNvPr id="4" name="Slide Number Placeholder 3"/>
          <p:cNvSpPr>
            <a:spLocks noGrp="1"/>
          </p:cNvSpPr>
          <p:nvPr>
            <p:ph type="sldNum" sz="quarter" idx="14"/>
          </p:nvPr>
        </p:nvSpPr>
        <p:spPr/>
        <p:txBody>
          <a:bodyPr/>
          <a:lstStyle/>
          <a:p>
            <a:fld id="{218B9C4F-B695-C54C-924B-61748EE6A7C5}" type="slidenum">
              <a:rPr lang="en-US" smtClean="0"/>
              <a:pPr/>
              <a:t>4</a:t>
            </a:fld>
            <a:endParaRPr lang="en-US" dirty="0"/>
          </a:p>
        </p:txBody>
      </p:sp>
    </p:spTree>
    <p:extLst>
      <p:ext uri="{BB962C8B-B14F-4D97-AF65-F5344CB8AC3E}">
        <p14:creationId xmlns:p14="http://schemas.microsoft.com/office/powerpoint/2010/main" val="2755979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60400" y="2016295"/>
            <a:ext cx="4370400" cy="1875861"/>
          </a:xfrm>
        </p:spPr>
        <p:txBody>
          <a:bodyPr/>
          <a:lstStyle/>
          <a:p>
            <a:r>
              <a:rPr lang="en-US" dirty="0"/>
              <a:t>How much data should be used, given so much change?</a:t>
            </a:r>
          </a:p>
          <a:p>
            <a:endParaRPr lang="en-US" dirty="0"/>
          </a:p>
          <a:p>
            <a:r>
              <a:rPr lang="en-US" dirty="0"/>
              <a:t>How accurate are long forecasts, given ”perfect” knowledge of weather?</a:t>
            </a:r>
          </a:p>
          <a:p>
            <a:endParaRPr lang="en-US" dirty="0"/>
          </a:p>
          <a:p>
            <a:r>
              <a:rPr lang="en-US" dirty="0"/>
              <a:t>How can holidays be addressed?</a:t>
            </a:r>
          </a:p>
        </p:txBody>
      </p:sp>
      <p:sp>
        <p:nvSpPr>
          <p:cNvPr id="3" name="Title 2"/>
          <p:cNvSpPr>
            <a:spLocks noGrp="1"/>
          </p:cNvSpPr>
          <p:nvPr>
            <p:ph type="title"/>
          </p:nvPr>
        </p:nvSpPr>
        <p:spPr/>
        <p:txBody>
          <a:bodyPr/>
          <a:lstStyle/>
          <a:p>
            <a:r>
              <a:rPr lang="en-US" dirty="0"/>
              <a:t>Methodology</a:t>
            </a:r>
          </a:p>
        </p:txBody>
      </p:sp>
      <p:sp>
        <p:nvSpPr>
          <p:cNvPr id="7" name="Slide Number Placeholder 6"/>
          <p:cNvSpPr>
            <a:spLocks noGrp="1"/>
          </p:cNvSpPr>
          <p:nvPr>
            <p:ph type="sldNum" sz="quarter" idx="14"/>
          </p:nvPr>
        </p:nvSpPr>
        <p:spPr/>
        <p:txBody>
          <a:bodyPr/>
          <a:lstStyle/>
          <a:p>
            <a:fld id="{218B9C4F-B695-C54C-924B-61748EE6A7C5}" type="slidenum">
              <a:rPr lang="en-US" smtClean="0"/>
              <a:pPr/>
              <a:t>5</a:t>
            </a:fld>
            <a:endParaRPr lang="en-US" dirty="0"/>
          </a:p>
        </p:txBody>
      </p:sp>
      <p:pic>
        <p:nvPicPr>
          <p:cNvPr id="4102" name="Picture 6">
            <a:extLst>
              <a:ext uri="{FF2B5EF4-FFF2-40B4-BE49-F238E27FC236}">
                <a16:creationId xmlns:a16="http://schemas.microsoft.com/office/drawing/2014/main" id="{A7499401-55A3-65A2-C929-0EB3696FF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8280" y="1045631"/>
            <a:ext cx="3733800" cy="194132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2C1665CF-634A-9291-E04B-E23D482EE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8280" y="2986959"/>
            <a:ext cx="3733800" cy="1978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259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7" name="Text Placeholder 1">
            <a:extLst>
              <a:ext uri="{FF2B5EF4-FFF2-40B4-BE49-F238E27FC236}">
                <a16:creationId xmlns:a16="http://schemas.microsoft.com/office/drawing/2014/main" id="{7221B5EE-57E6-72C5-9C6F-5EED0EC9E4D0}"/>
              </a:ext>
            </a:extLst>
          </p:cNvPr>
          <p:cNvSpPr>
            <a:spLocks noGrp="1"/>
          </p:cNvSpPr>
          <p:nvPr>
            <p:ph type="body" sz="quarter" idx="10"/>
          </p:nvPr>
        </p:nvSpPr>
        <p:spPr>
          <a:xfrm>
            <a:off x="677866" y="2218699"/>
            <a:ext cx="4370400" cy="1875861"/>
          </a:xfrm>
        </p:spPr>
        <p:txBody>
          <a:bodyPr/>
          <a:lstStyle/>
          <a:p>
            <a:endParaRPr lang="en-US" dirty="0"/>
          </a:p>
        </p:txBody>
      </p:sp>
      <p:sp>
        <p:nvSpPr>
          <p:cNvPr id="3" name="Title 2"/>
          <p:cNvSpPr>
            <a:spLocks noGrp="1"/>
          </p:cNvSpPr>
          <p:nvPr>
            <p:ph type="title"/>
          </p:nvPr>
        </p:nvSpPr>
        <p:spPr>
          <a:xfrm>
            <a:off x="677866" y="933947"/>
            <a:ext cx="4370400" cy="883336"/>
          </a:xfrm>
        </p:spPr>
        <p:txBody>
          <a:bodyPr>
            <a:normAutofit/>
          </a:bodyPr>
          <a:lstStyle/>
          <a:p>
            <a:r>
              <a:rPr lang="en-US" dirty="0"/>
              <a:t>Performance</a:t>
            </a:r>
          </a:p>
        </p:txBody>
      </p:sp>
      <p:sp>
        <p:nvSpPr>
          <p:cNvPr id="7" name="Slide Number Placeholder 6"/>
          <p:cNvSpPr>
            <a:spLocks noGrp="1"/>
          </p:cNvSpPr>
          <p:nvPr>
            <p:ph type="sldNum" sz="quarter" idx="12"/>
          </p:nvPr>
        </p:nvSpPr>
        <p:spPr>
          <a:xfrm>
            <a:off x="660400" y="4787503"/>
            <a:ext cx="642730" cy="355997"/>
          </a:xfrm>
        </p:spPr>
        <p:txBody>
          <a:bodyPr anchor="t">
            <a:normAutofit/>
          </a:bodyPr>
          <a:lstStyle/>
          <a:p>
            <a:pPr>
              <a:spcAft>
                <a:spcPts val="600"/>
              </a:spcAft>
            </a:pPr>
            <a:fld id="{218B9C4F-B695-C54C-924B-61748EE6A7C5}" type="slidenum">
              <a:rPr lang="en-US" smtClean="0"/>
              <a:pPr>
                <a:spcAft>
                  <a:spcPts val="600"/>
                </a:spcAft>
              </a:pPr>
              <a:t>6</a:t>
            </a:fld>
            <a:endParaRPr lang="en-US"/>
          </a:p>
        </p:txBody>
      </p:sp>
      <p:graphicFrame>
        <p:nvGraphicFramePr>
          <p:cNvPr id="2" name="Table 1">
            <a:extLst>
              <a:ext uri="{FF2B5EF4-FFF2-40B4-BE49-F238E27FC236}">
                <a16:creationId xmlns:a16="http://schemas.microsoft.com/office/drawing/2014/main" id="{F8C5676D-8755-4B2A-EA53-1E99B0467A5A}"/>
              </a:ext>
            </a:extLst>
          </p:cNvPr>
          <p:cNvGraphicFramePr>
            <a:graphicFrameLocks noGrp="1"/>
          </p:cNvGraphicFramePr>
          <p:nvPr>
            <p:extLst>
              <p:ext uri="{D42A27DB-BD31-4B8C-83A1-F6EECF244321}">
                <p14:modId xmlns:p14="http://schemas.microsoft.com/office/powerpoint/2010/main" val="3640031020"/>
              </p:ext>
            </p:extLst>
          </p:nvPr>
        </p:nvGraphicFramePr>
        <p:xfrm>
          <a:off x="677866" y="1713909"/>
          <a:ext cx="7805736" cy="2926080"/>
        </p:xfrm>
        <a:graphic>
          <a:graphicData uri="http://schemas.openxmlformats.org/drawingml/2006/table">
            <a:tbl>
              <a:tblPr firstRow="1" bandRow="1">
                <a:tableStyleId>{5C22544A-7EE6-4342-B048-85BDC9FD1C3A}</a:tableStyleId>
              </a:tblPr>
              <a:tblGrid>
                <a:gridCol w="4308472">
                  <a:extLst>
                    <a:ext uri="{9D8B030D-6E8A-4147-A177-3AD203B41FA5}">
                      <a16:colId xmlns:a16="http://schemas.microsoft.com/office/drawing/2014/main" val="1074166743"/>
                    </a:ext>
                  </a:extLst>
                </a:gridCol>
                <a:gridCol w="1171575">
                  <a:extLst>
                    <a:ext uri="{9D8B030D-6E8A-4147-A177-3AD203B41FA5}">
                      <a16:colId xmlns:a16="http://schemas.microsoft.com/office/drawing/2014/main" val="3036804081"/>
                    </a:ext>
                  </a:extLst>
                </a:gridCol>
                <a:gridCol w="1228725">
                  <a:extLst>
                    <a:ext uri="{9D8B030D-6E8A-4147-A177-3AD203B41FA5}">
                      <a16:colId xmlns:a16="http://schemas.microsoft.com/office/drawing/2014/main" val="3895066786"/>
                    </a:ext>
                  </a:extLst>
                </a:gridCol>
                <a:gridCol w="1096964">
                  <a:extLst>
                    <a:ext uri="{9D8B030D-6E8A-4147-A177-3AD203B41FA5}">
                      <a16:colId xmlns:a16="http://schemas.microsoft.com/office/drawing/2014/main" val="3397444715"/>
                    </a:ext>
                  </a:extLst>
                </a:gridCol>
              </a:tblGrid>
              <a:tr h="352838">
                <a:tc>
                  <a:txBody>
                    <a:bodyPr/>
                    <a:lstStyle/>
                    <a:p>
                      <a:r>
                        <a:rPr lang="en-US" dirty="0"/>
                        <a:t>Model</a:t>
                      </a:r>
                    </a:p>
                  </a:txBody>
                  <a:tcPr/>
                </a:tc>
                <a:tc>
                  <a:txBody>
                    <a:bodyPr/>
                    <a:lstStyle/>
                    <a:p>
                      <a:r>
                        <a:rPr lang="en-US" dirty="0"/>
                        <a:t>MAE</a:t>
                      </a:r>
                    </a:p>
                  </a:txBody>
                  <a:tcPr/>
                </a:tc>
                <a:tc>
                  <a:txBody>
                    <a:bodyPr/>
                    <a:lstStyle/>
                    <a:p>
                      <a:r>
                        <a:rPr lang="en-US" dirty="0"/>
                        <a:t>MAPE (%)</a:t>
                      </a:r>
                    </a:p>
                  </a:txBody>
                  <a:tcPr/>
                </a:tc>
                <a:tc>
                  <a:txBody>
                    <a:bodyPr/>
                    <a:lstStyle/>
                    <a:p>
                      <a:r>
                        <a:rPr lang="en-US" dirty="0"/>
                        <a:t>RMSE</a:t>
                      </a:r>
                    </a:p>
                  </a:txBody>
                  <a:tcPr/>
                </a:tc>
                <a:extLst>
                  <a:ext uri="{0D108BD9-81ED-4DB2-BD59-A6C34878D82A}">
                    <a16:rowId xmlns:a16="http://schemas.microsoft.com/office/drawing/2014/main" val="2759017927"/>
                  </a:ext>
                </a:extLst>
              </a:tr>
              <a:tr h="352838">
                <a:tc>
                  <a:txBody>
                    <a:bodyPr/>
                    <a:lstStyle/>
                    <a:p>
                      <a:r>
                        <a:rPr lang="en-US" dirty="0"/>
                        <a:t>Parsimonious GAMM</a:t>
                      </a:r>
                    </a:p>
                  </a:txBody>
                  <a:tcPr/>
                </a:tc>
                <a:tc>
                  <a:txBody>
                    <a:bodyPr/>
                    <a:lstStyle/>
                    <a:p>
                      <a:r>
                        <a:rPr lang="en-US" dirty="0"/>
                        <a:t>142</a:t>
                      </a:r>
                    </a:p>
                  </a:txBody>
                  <a:tcPr/>
                </a:tc>
                <a:tc>
                  <a:txBody>
                    <a:bodyPr/>
                    <a:lstStyle/>
                    <a:p>
                      <a:r>
                        <a:rPr lang="en-US" dirty="0"/>
                        <a:t>13.4</a:t>
                      </a:r>
                    </a:p>
                  </a:txBody>
                  <a:tcPr/>
                </a:tc>
                <a:tc>
                  <a:txBody>
                    <a:bodyPr/>
                    <a:lstStyle/>
                    <a:p>
                      <a:r>
                        <a:rPr lang="en-US" dirty="0"/>
                        <a:t>180</a:t>
                      </a:r>
                    </a:p>
                  </a:txBody>
                  <a:tcPr/>
                </a:tc>
                <a:extLst>
                  <a:ext uri="{0D108BD9-81ED-4DB2-BD59-A6C34878D82A}">
                    <a16:rowId xmlns:a16="http://schemas.microsoft.com/office/drawing/2014/main" val="2093278867"/>
                  </a:ext>
                </a:extLst>
              </a:tr>
              <a:tr h="352838">
                <a:tc>
                  <a:txBody>
                    <a:bodyPr/>
                    <a:lstStyle/>
                    <a:p>
                      <a:r>
                        <a:rPr lang="en-US" dirty="0"/>
                        <a:t>GAMM + solar irradiance</a:t>
                      </a:r>
                    </a:p>
                  </a:txBody>
                  <a:tcPr/>
                </a:tc>
                <a:tc>
                  <a:txBody>
                    <a:bodyPr/>
                    <a:lstStyle/>
                    <a:p>
                      <a:r>
                        <a:rPr lang="en-US" dirty="0"/>
                        <a:t>114</a:t>
                      </a:r>
                    </a:p>
                  </a:txBody>
                  <a:tcPr/>
                </a:tc>
                <a:tc>
                  <a:txBody>
                    <a:bodyPr/>
                    <a:lstStyle/>
                    <a:p>
                      <a:r>
                        <a:rPr lang="en-US" dirty="0"/>
                        <a:t>10.1</a:t>
                      </a:r>
                    </a:p>
                  </a:txBody>
                  <a:tcPr/>
                </a:tc>
                <a:tc>
                  <a:txBody>
                    <a:bodyPr/>
                    <a:lstStyle/>
                    <a:p>
                      <a:r>
                        <a:rPr lang="en-US" dirty="0"/>
                        <a:t>149</a:t>
                      </a:r>
                    </a:p>
                  </a:txBody>
                  <a:tcPr/>
                </a:tc>
                <a:extLst>
                  <a:ext uri="{0D108BD9-81ED-4DB2-BD59-A6C34878D82A}">
                    <a16:rowId xmlns:a16="http://schemas.microsoft.com/office/drawing/2014/main" val="3533815938"/>
                  </a:ext>
                </a:extLst>
              </a:tr>
              <a:tr h="352838">
                <a:tc>
                  <a:txBody>
                    <a:bodyPr/>
                    <a:lstStyle/>
                    <a:p>
                      <a:r>
                        <a:rPr lang="en-US" dirty="0"/>
                        <a:t>GAMM + all weather variables</a:t>
                      </a:r>
                    </a:p>
                  </a:txBody>
                  <a:tcPr/>
                </a:tc>
                <a:tc>
                  <a:txBody>
                    <a:bodyPr/>
                    <a:lstStyle/>
                    <a:p>
                      <a:r>
                        <a:rPr lang="en-US" dirty="0"/>
                        <a:t>115</a:t>
                      </a:r>
                    </a:p>
                  </a:txBody>
                  <a:tcPr/>
                </a:tc>
                <a:tc>
                  <a:txBody>
                    <a:bodyPr/>
                    <a:lstStyle/>
                    <a:p>
                      <a:r>
                        <a:rPr lang="en-US" dirty="0"/>
                        <a:t>10.3</a:t>
                      </a:r>
                    </a:p>
                  </a:txBody>
                  <a:tcPr/>
                </a:tc>
                <a:tc>
                  <a:txBody>
                    <a:bodyPr/>
                    <a:lstStyle/>
                    <a:p>
                      <a:r>
                        <a:rPr lang="en-US" dirty="0"/>
                        <a:t>148</a:t>
                      </a:r>
                    </a:p>
                  </a:txBody>
                  <a:tcPr/>
                </a:tc>
                <a:extLst>
                  <a:ext uri="{0D108BD9-81ED-4DB2-BD59-A6C34878D82A}">
                    <a16:rowId xmlns:a16="http://schemas.microsoft.com/office/drawing/2014/main" val="1086293641"/>
                  </a:ext>
                </a:extLst>
              </a:tr>
              <a:tr h="352838">
                <a:tc>
                  <a:txBody>
                    <a:bodyPr/>
                    <a:lstStyle/>
                    <a:p>
                      <a:r>
                        <a:rPr lang="en-US" dirty="0"/>
                        <a:t>GAMM + irradiance -&gt; Residual RF</a:t>
                      </a:r>
                    </a:p>
                  </a:txBody>
                  <a:tcPr/>
                </a:tc>
                <a:tc>
                  <a:txBody>
                    <a:bodyPr/>
                    <a:lstStyle/>
                    <a:p>
                      <a:r>
                        <a:rPr lang="en-US" dirty="0"/>
                        <a:t>104</a:t>
                      </a:r>
                    </a:p>
                  </a:txBody>
                  <a:tcPr/>
                </a:tc>
                <a:tc>
                  <a:txBody>
                    <a:bodyPr/>
                    <a:lstStyle/>
                    <a:p>
                      <a:r>
                        <a:rPr lang="en-US" dirty="0"/>
                        <a:t>9.3</a:t>
                      </a:r>
                    </a:p>
                  </a:txBody>
                  <a:tcPr/>
                </a:tc>
                <a:tc>
                  <a:txBody>
                    <a:bodyPr/>
                    <a:lstStyle/>
                    <a:p>
                      <a:r>
                        <a:rPr lang="en-US" dirty="0"/>
                        <a:t>137</a:t>
                      </a:r>
                    </a:p>
                  </a:txBody>
                  <a:tcPr/>
                </a:tc>
                <a:extLst>
                  <a:ext uri="{0D108BD9-81ED-4DB2-BD59-A6C34878D82A}">
                    <a16:rowId xmlns:a16="http://schemas.microsoft.com/office/drawing/2014/main" val="1509038988"/>
                  </a:ext>
                </a:extLst>
              </a:tr>
              <a:tr h="352838">
                <a:tc>
                  <a:txBody>
                    <a:bodyPr/>
                    <a:lstStyle/>
                    <a:p>
                      <a:r>
                        <a:rPr lang="en-US" dirty="0"/>
                        <a:t>Random Forest</a:t>
                      </a:r>
                    </a:p>
                  </a:txBody>
                  <a:tcPr/>
                </a:tc>
                <a:tc>
                  <a:txBody>
                    <a:bodyPr/>
                    <a:lstStyle/>
                    <a:p>
                      <a:r>
                        <a:rPr lang="en-US" dirty="0"/>
                        <a:t>94</a:t>
                      </a:r>
                    </a:p>
                  </a:txBody>
                  <a:tcPr/>
                </a:tc>
                <a:tc>
                  <a:txBody>
                    <a:bodyPr/>
                    <a:lstStyle/>
                    <a:p>
                      <a:r>
                        <a:rPr lang="en-US" dirty="0"/>
                        <a:t>8.7</a:t>
                      </a:r>
                    </a:p>
                  </a:txBody>
                  <a:tcPr/>
                </a:tc>
                <a:tc>
                  <a:txBody>
                    <a:bodyPr/>
                    <a:lstStyle/>
                    <a:p>
                      <a:r>
                        <a:rPr lang="en-US" dirty="0"/>
                        <a:t>129</a:t>
                      </a:r>
                    </a:p>
                  </a:txBody>
                  <a:tcPr/>
                </a:tc>
                <a:extLst>
                  <a:ext uri="{0D108BD9-81ED-4DB2-BD59-A6C34878D82A}">
                    <a16:rowId xmlns:a16="http://schemas.microsoft.com/office/drawing/2014/main" val="231215656"/>
                  </a:ext>
                </a:extLst>
              </a:tr>
              <a:tr h="352838">
                <a:tc>
                  <a:txBody>
                    <a:bodyPr/>
                    <a:lstStyle/>
                    <a:p>
                      <a:r>
                        <a:rPr lang="en-US" dirty="0"/>
                        <a:t>HGB with binary holidays</a:t>
                      </a:r>
                    </a:p>
                  </a:txBody>
                  <a:tcPr/>
                </a:tc>
                <a:tc>
                  <a:txBody>
                    <a:bodyPr/>
                    <a:lstStyle/>
                    <a:p>
                      <a:r>
                        <a:rPr lang="en-US" dirty="0"/>
                        <a:t>93</a:t>
                      </a:r>
                    </a:p>
                  </a:txBody>
                  <a:tcPr/>
                </a:tc>
                <a:tc>
                  <a:txBody>
                    <a:bodyPr/>
                    <a:lstStyle/>
                    <a:p>
                      <a:r>
                        <a:rPr lang="en-US" dirty="0"/>
                        <a:t>8.4</a:t>
                      </a:r>
                    </a:p>
                  </a:txBody>
                  <a:tcPr/>
                </a:tc>
                <a:tc>
                  <a:txBody>
                    <a:bodyPr/>
                    <a:lstStyle/>
                    <a:p>
                      <a:r>
                        <a:rPr lang="en-US" dirty="0"/>
                        <a:t>134</a:t>
                      </a:r>
                    </a:p>
                  </a:txBody>
                  <a:tcPr/>
                </a:tc>
                <a:extLst>
                  <a:ext uri="{0D108BD9-81ED-4DB2-BD59-A6C34878D82A}">
                    <a16:rowId xmlns:a16="http://schemas.microsoft.com/office/drawing/2014/main" val="4057674282"/>
                  </a:ext>
                </a:extLst>
              </a:tr>
              <a:tr h="352838">
                <a:tc>
                  <a:txBody>
                    <a:bodyPr/>
                    <a:lstStyle/>
                    <a:p>
                      <a:r>
                        <a:rPr lang="en-US" dirty="0"/>
                        <a:t>Tuned HGB with AEMO Solar Estimate</a:t>
                      </a:r>
                    </a:p>
                  </a:txBody>
                  <a:tcPr/>
                </a:tc>
                <a:tc>
                  <a:txBody>
                    <a:bodyPr/>
                    <a:lstStyle/>
                    <a:p>
                      <a:r>
                        <a:rPr lang="en-US" dirty="0"/>
                        <a:t>65</a:t>
                      </a:r>
                    </a:p>
                  </a:txBody>
                  <a:tcPr/>
                </a:tc>
                <a:tc>
                  <a:txBody>
                    <a:bodyPr/>
                    <a:lstStyle/>
                    <a:p>
                      <a:r>
                        <a:rPr lang="en-US" dirty="0"/>
                        <a:t>5.8</a:t>
                      </a:r>
                    </a:p>
                  </a:txBody>
                  <a:tcPr/>
                </a:tc>
                <a:tc>
                  <a:txBody>
                    <a:bodyPr/>
                    <a:lstStyle/>
                    <a:p>
                      <a:r>
                        <a:rPr lang="en-US" dirty="0"/>
                        <a:t>84</a:t>
                      </a:r>
                    </a:p>
                  </a:txBody>
                  <a:tcPr/>
                </a:tc>
                <a:extLst>
                  <a:ext uri="{0D108BD9-81ED-4DB2-BD59-A6C34878D82A}">
                    <a16:rowId xmlns:a16="http://schemas.microsoft.com/office/drawing/2014/main" val="2504874876"/>
                  </a:ext>
                </a:extLst>
              </a:tr>
            </a:tbl>
          </a:graphicData>
        </a:graphic>
      </p:graphicFrame>
    </p:spTree>
    <p:extLst>
      <p:ext uri="{BB962C8B-B14F-4D97-AF65-F5344CB8AC3E}">
        <p14:creationId xmlns:p14="http://schemas.microsoft.com/office/powerpoint/2010/main" val="3348369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7" name="Text Placeholder 1">
            <a:extLst>
              <a:ext uri="{FF2B5EF4-FFF2-40B4-BE49-F238E27FC236}">
                <a16:creationId xmlns:a16="http://schemas.microsoft.com/office/drawing/2014/main" id="{7221B5EE-57E6-72C5-9C6F-5EED0EC9E4D0}"/>
              </a:ext>
            </a:extLst>
          </p:cNvPr>
          <p:cNvSpPr>
            <a:spLocks noGrp="1"/>
          </p:cNvSpPr>
          <p:nvPr>
            <p:ph type="body" sz="quarter" idx="10"/>
          </p:nvPr>
        </p:nvSpPr>
        <p:spPr>
          <a:xfrm>
            <a:off x="677866" y="2218699"/>
            <a:ext cx="4370400" cy="1875861"/>
          </a:xfrm>
        </p:spPr>
        <p:txBody>
          <a:bodyPr/>
          <a:lstStyle/>
          <a:p>
            <a:r>
              <a:rPr lang="en-US" dirty="0"/>
              <a:t>Histogram Gradient Boosting (HGB)</a:t>
            </a:r>
          </a:p>
          <a:p>
            <a:endParaRPr lang="en-US" dirty="0"/>
          </a:p>
          <a:p>
            <a:r>
              <a:rPr lang="en-US" dirty="0"/>
              <a:t>Low learning rate</a:t>
            </a:r>
          </a:p>
          <a:p>
            <a:endParaRPr lang="en-US" dirty="0"/>
          </a:p>
          <a:p>
            <a:r>
              <a:rPr lang="en-US" dirty="0"/>
              <a:t>High number of iterations (trees)</a:t>
            </a:r>
          </a:p>
        </p:txBody>
      </p:sp>
      <p:sp>
        <p:nvSpPr>
          <p:cNvPr id="3" name="Title 2"/>
          <p:cNvSpPr>
            <a:spLocks noGrp="1"/>
          </p:cNvSpPr>
          <p:nvPr>
            <p:ph type="title"/>
          </p:nvPr>
        </p:nvSpPr>
        <p:spPr>
          <a:xfrm>
            <a:off x="677866" y="933947"/>
            <a:ext cx="4370400" cy="883336"/>
          </a:xfrm>
        </p:spPr>
        <p:txBody>
          <a:bodyPr>
            <a:normAutofit/>
          </a:bodyPr>
          <a:lstStyle/>
          <a:p>
            <a:r>
              <a:rPr lang="en-US" dirty="0"/>
              <a:t>Prediction</a:t>
            </a:r>
          </a:p>
        </p:txBody>
      </p:sp>
      <p:pic>
        <p:nvPicPr>
          <p:cNvPr id="5122" name="Picture 2" descr="A graph showing a number of hours&#10;&#10;Description automatically generated">
            <a:extLst>
              <a:ext uri="{FF2B5EF4-FFF2-40B4-BE49-F238E27FC236}">
                <a16:creationId xmlns:a16="http://schemas.microsoft.com/office/drawing/2014/main" id="{9CD8FDF0-35DF-760A-5DB7-8E601E293B8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27897" y="1663793"/>
            <a:ext cx="4416103" cy="294774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a:xfrm>
            <a:off x="660400" y="4787503"/>
            <a:ext cx="642730" cy="355997"/>
          </a:xfrm>
        </p:spPr>
        <p:txBody>
          <a:bodyPr anchor="t">
            <a:normAutofit/>
          </a:bodyPr>
          <a:lstStyle/>
          <a:p>
            <a:pPr>
              <a:spcAft>
                <a:spcPts val="600"/>
              </a:spcAft>
            </a:pPr>
            <a:fld id="{218B9C4F-B695-C54C-924B-61748EE6A7C5}" type="slidenum">
              <a:rPr lang="en-US" smtClean="0"/>
              <a:pPr>
                <a:spcAft>
                  <a:spcPts val="600"/>
                </a:spcAft>
              </a:pPr>
              <a:t>7</a:t>
            </a:fld>
            <a:endParaRPr lang="en-US"/>
          </a:p>
        </p:txBody>
      </p:sp>
    </p:spTree>
    <p:extLst>
      <p:ext uri="{BB962C8B-B14F-4D97-AF65-F5344CB8AC3E}">
        <p14:creationId xmlns:p14="http://schemas.microsoft.com/office/powerpoint/2010/main" val="1367256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7865" y="2218699"/>
            <a:ext cx="6737347" cy="2410451"/>
          </a:xfrm>
        </p:spPr>
        <p:txBody>
          <a:bodyPr/>
          <a:lstStyle/>
          <a:p>
            <a:r>
              <a:rPr lang="en-US" dirty="0"/>
              <a:t>We found that an HGB with 1-2 years of training data and binary holiday encoding forecasted best.</a:t>
            </a:r>
          </a:p>
          <a:p>
            <a:endParaRPr lang="en-US" dirty="0"/>
          </a:p>
          <a:p>
            <a:r>
              <a:rPr lang="en-US" dirty="0"/>
              <a:t>Future work could benefit from:</a:t>
            </a:r>
          </a:p>
          <a:p>
            <a:r>
              <a:rPr lang="en-US" dirty="0"/>
              <a:t>- Data from more weather sites</a:t>
            </a:r>
          </a:p>
          <a:p>
            <a:r>
              <a:rPr lang="en-US" dirty="0"/>
              <a:t>- Separate physics-based solar modelling</a:t>
            </a:r>
          </a:p>
          <a:p>
            <a:r>
              <a:rPr lang="en-US" dirty="0"/>
              <a:t>- More complex hybrid techniques</a:t>
            </a:r>
          </a:p>
        </p:txBody>
      </p:sp>
      <p:sp>
        <p:nvSpPr>
          <p:cNvPr id="3" name="Title 2"/>
          <p:cNvSpPr>
            <a:spLocks noGrp="1"/>
          </p:cNvSpPr>
          <p:nvPr>
            <p:ph type="title"/>
          </p:nvPr>
        </p:nvSpPr>
        <p:spPr/>
        <p:txBody>
          <a:bodyPr/>
          <a:lstStyle/>
          <a:p>
            <a:r>
              <a:rPr lang="en-US" dirty="0"/>
              <a:t>Conclusion</a:t>
            </a:r>
          </a:p>
        </p:txBody>
      </p:sp>
      <p:sp>
        <p:nvSpPr>
          <p:cNvPr id="7" name="Slide Number Placeholder 6"/>
          <p:cNvSpPr>
            <a:spLocks noGrp="1"/>
          </p:cNvSpPr>
          <p:nvPr>
            <p:ph type="sldNum" sz="quarter" idx="14"/>
          </p:nvPr>
        </p:nvSpPr>
        <p:spPr/>
        <p:txBody>
          <a:bodyPr/>
          <a:lstStyle/>
          <a:p>
            <a:fld id="{218B9C4F-B695-C54C-924B-61748EE6A7C5}" type="slidenum">
              <a:rPr lang="en-US" smtClean="0"/>
              <a:pPr/>
              <a:t>8</a:t>
            </a:fld>
            <a:endParaRPr lang="en-US" dirty="0"/>
          </a:p>
        </p:txBody>
      </p:sp>
    </p:spTree>
    <p:extLst>
      <p:ext uri="{BB962C8B-B14F-4D97-AF65-F5344CB8AC3E}">
        <p14:creationId xmlns:p14="http://schemas.microsoft.com/office/powerpoint/2010/main" val="3716631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7866" y="1817283"/>
            <a:ext cx="8024174" cy="2970220"/>
          </a:xfrm>
        </p:spPr>
        <p:txBody>
          <a:bodyPr/>
          <a:lstStyle/>
          <a:p>
            <a:r>
              <a:rPr lang="en-US" sz="1500" dirty="0"/>
              <a:t>Electricity Meter Image: </a:t>
            </a:r>
            <a:r>
              <a:rPr lang="en-US" sz="1500" dirty="0">
                <a:hlinkClick r:id="rId3" tooltip="https://commons.wikimedia.org/wiki/File:Hydro_quebec_meter.JPG"/>
              </a:rPr>
              <a:t>https://commons.wikimedia.org/wiki/File:Hydro_quebec_meter.JPG</a:t>
            </a:r>
            <a:r>
              <a:rPr lang="en-US" sz="1500" dirty="0"/>
              <a:t> </a:t>
            </a:r>
          </a:p>
          <a:p>
            <a:endParaRPr lang="en-US" sz="1500" dirty="0"/>
          </a:p>
          <a:p>
            <a:r>
              <a:rPr lang="en-US" sz="1500" dirty="0"/>
              <a:t>GAMM: J. McCulloch and K. Ignatieva, “Intra-day electricity demand and temperature,” </a:t>
            </a:r>
            <a:r>
              <a:rPr lang="en-US" sz="1500" i="1" dirty="0"/>
              <a:t>The Energy Journal</a:t>
            </a:r>
            <a:r>
              <a:rPr lang="en-US" sz="1500" dirty="0"/>
              <a:t>, vol. 41, no. 3, 2020.</a:t>
            </a:r>
          </a:p>
          <a:p>
            <a:endParaRPr lang="en-US" sz="1500" dirty="0"/>
          </a:p>
          <a:p>
            <a:r>
              <a:rPr lang="en-US" sz="1500" dirty="0"/>
              <a:t>Sliding/Expanding Window Figures:</a:t>
            </a:r>
          </a:p>
          <a:p>
            <a:r>
              <a:rPr lang="en-US" sz="1500" dirty="0">
                <a:hlinkClick r:id="rId4"/>
              </a:rPr>
              <a:t>https://www.uber.com/en-NZ/blog/omphalos/</a:t>
            </a:r>
            <a:endParaRPr lang="en-US" sz="1500" dirty="0"/>
          </a:p>
        </p:txBody>
      </p:sp>
      <p:sp>
        <p:nvSpPr>
          <p:cNvPr id="3" name="Title 2"/>
          <p:cNvSpPr>
            <a:spLocks noGrp="1"/>
          </p:cNvSpPr>
          <p:nvPr>
            <p:ph type="title"/>
          </p:nvPr>
        </p:nvSpPr>
        <p:spPr/>
        <p:txBody>
          <a:bodyPr/>
          <a:lstStyle/>
          <a:p>
            <a:r>
              <a:rPr lang="en-US" dirty="0"/>
              <a:t>References</a:t>
            </a:r>
          </a:p>
        </p:txBody>
      </p:sp>
      <p:sp>
        <p:nvSpPr>
          <p:cNvPr id="7" name="Slide Number Placeholder 6"/>
          <p:cNvSpPr>
            <a:spLocks noGrp="1"/>
          </p:cNvSpPr>
          <p:nvPr>
            <p:ph type="sldNum" sz="quarter" idx="14"/>
          </p:nvPr>
        </p:nvSpPr>
        <p:spPr/>
        <p:txBody>
          <a:bodyPr/>
          <a:lstStyle/>
          <a:p>
            <a:fld id="{218B9C4F-B695-C54C-924B-61748EE6A7C5}" type="slidenum">
              <a:rPr lang="en-US" smtClean="0"/>
              <a:pPr/>
              <a:t>9</a:t>
            </a:fld>
            <a:endParaRPr lang="en-US" dirty="0"/>
          </a:p>
        </p:txBody>
      </p:sp>
    </p:spTree>
    <p:extLst>
      <p:ext uri="{BB962C8B-B14F-4D97-AF65-F5344CB8AC3E}">
        <p14:creationId xmlns:p14="http://schemas.microsoft.com/office/powerpoint/2010/main" val="411322307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a:lstStyle>
        <a:defPPr>
          <a:defRPr sz="36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3955</TotalTime>
  <Words>1233</Words>
  <Application>Microsoft Macintosh PowerPoint</Application>
  <PresentationFormat>On-screen Show (16:9)</PresentationFormat>
  <Paragraphs>135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Verdana</vt:lpstr>
      <vt:lpstr>Custom Design</vt:lpstr>
      <vt:lpstr>Shining Through: Net Load Forecasting in Solar-Rich South Australia</vt:lpstr>
      <vt:lpstr>Introduction</vt:lpstr>
      <vt:lpstr>Load in Australia</vt:lpstr>
      <vt:lpstr>Existing Methods</vt:lpstr>
      <vt:lpstr>Methodology</vt:lpstr>
      <vt:lpstr>Performance</vt:lpstr>
      <vt:lpstr>Prediction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Sonia Tenreiro</dc:creator>
  <cp:lastModifiedBy>Chase Robertson</cp:lastModifiedBy>
  <cp:revision>70</cp:revision>
  <cp:lastPrinted>2023-11-16T20:28:26Z</cp:lastPrinted>
  <dcterms:created xsi:type="dcterms:W3CDTF">2015-05-10T23:22:16Z</dcterms:created>
  <dcterms:modified xsi:type="dcterms:W3CDTF">2023-11-19T06:05:54Z</dcterms:modified>
</cp:coreProperties>
</file>